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8" r:id="rId4"/>
    <p:sldId id="300" r:id="rId5"/>
    <p:sldId id="301" r:id="rId6"/>
    <p:sldId id="302" r:id="rId7"/>
    <p:sldId id="303" r:id="rId8"/>
    <p:sldId id="304" r:id="rId9"/>
    <p:sldId id="315" r:id="rId10"/>
    <p:sldId id="277" r:id="rId11"/>
    <p:sldId id="305" r:id="rId12"/>
    <p:sldId id="309" r:id="rId13"/>
    <p:sldId id="306" r:id="rId14"/>
    <p:sldId id="307" r:id="rId15"/>
    <p:sldId id="310" r:id="rId16"/>
    <p:sldId id="311" r:id="rId17"/>
    <p:sldId id="316" r:id="rId18"/>
    <p:sldId id="312" r:id="rId19"/>
    <p:sldId id="313" r:id="rId20"/>
    <p:sldId id="314" r:id="rId21"/>
    <p:sldId id="26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4A"/>
    <a:srgbClr val="00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C5EE0-94EF-CE81-04DE-C1D1EB6E5546}" v="10" dt="2025-02-24T15:56:26.400"/>
    <p1510:client id="{30B0119A-46E6-225B-563C-636FBFAAC5ED}" v="1026" dt="2025-02-24T19:46:41.535"/>
    <p1510:client id="{516FB2E7-3D08-D504-106D-8B5D7CC7BBDF}" v="192" dt="2025-02-24T16:37:48.173"/>
    <p1510:client id="{608929FB-97BC-FB56-5FD7-2DE5898F97A1}" v="15" dt="2025-02-24T19:59:08.061"/>
    <p1510:client id="{79306347-2F9F-1DD7-E03B-5907232BA058}" v="40" dt="2025-02-25T14:27:45.016"/>
    <p1510:client id="{8D5BD0E8-DE59-BE69-ADDD-3006E1B32DE3}" v="7" dt="2025-02-24T14:19:04.370"/>
    <p1510:client id="{A140C056-D800-3D76-CB7B-95115B1E3156}" v="200" dt="2025-02-24T15:33:21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5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62EF7-89AD-F543-8AB2-56466BCD5A2C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24573-64E2-5D4B-941D-85BCA044A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32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24573-64E2-5D4B-941D-85BCA044A5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7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24573-64E2-5D4B-941D-85BCA044A5C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84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1F40A-CB10-A440-9622-0AAA51F18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fr-CA"/>
              <a:t>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C6DA54-DA84-004F-AF63-E16DDBE5D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46D74F1-6FD7-FC44-81CA-8941E738ACA6}"/>
              </a:ext>
            </a:extLst>
          </p:cNvPr>
          <p:cNvSpPr/>
          <p:nvPr userDrawn="1"/>
        </p:nvSpPr>
        <p:spPr>
          <a:xfrm>
            <a:off x="11042661" y="6143430"/>
            <a:ext cx="355350" cy="349733"/>
          </a:xfrm>
          <a:prstGeom prst="ellipse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9587EF3-E170-A644-9FA1-4D369E54159E}"/>
              </a:ext>
            </a:extLst>
          </p:cNvPr>
          <p:cNvSpPr txBox="1">
            <a:spLocks/>
          </p:cNvSpPr>
          <p:nvPr userDrawn="1"/>
        </p:nvSpPr>
        <p:spPr>
          <a:xfrm>
            <a:off x="10981149" y="6132279"/>
            <a:ext cx="473610" cy="359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678FAB-7F3F-421F-A1B2-AE484BEE00E6}" type="slidenum">
              <a:rPr lang="en-CA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‹N°›</a:t>
            </a:fld>
            <a:endParaRPr lang="en-CA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92BC1D9F-3CCE-AA47-9611-7230AFD67D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05916"/>
            <a:ext cx="3932237" cy="29686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fr-CA" sz="1400" b="0" i="0" smtClean="0">
                <a:solidFill>
                  <a:srgbClr val="002B45"/>
                </a:solidFill>
                <a:effectLst/>
                <a:latin typeface="Alice" pitchFamily="2" charset="77"/>
              </a:defRPr>
            </a:lvl1pPr>
          </a:lstStyle>
          <a:p>
            <a:pPr lvl="0"/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at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bibendum ante id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mollis.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Maecenas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maximus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eu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B3E15B9E-FF1B-5442-8635-76358B227E9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38200" y="2028140"/>
            <a:ext cx="3932237" cy="4895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984A"/>
                </a:solidFill>
                <a:latin typeface="Alice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Sous-titre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2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117FE-2FAD-884B-B224-79D18D33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881AD4BD-970F-214E-A152-B6E47A9677FE}"/>
              </a:ext>
            </a:extLst>
          </p:cNvPr>
          <p:cNvSpPr/>
          <p:nvPr userDrawn="1"/>
        </p:nvSpPr>
        <p:spPr>
          <a:xfrm>
            <a:off x="11042661" y="6143430"/>
            <a:ext cx="355350" cy="350943"/>
          </a:xfrm>
          <a:prstGeom prst="ellipse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F738F8-1C23-4745-90CB-454419602C5B}"/>
              </a:ext>
            </a:extLst>
          </p:cNvPr>
          <p:cNvSpPr txBox="1">
            <a:spLocks/>
          </p:cNvSpPr>
          <p:nvPr userDrawn="1"/>
        </p:nvSpPr>
        <p:spPr>
          <a:xfrm>
            <a:off x="10981149" y="6132279"/>
            <a:ext cx="473610" cy="360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678FAB-7F3F-421F-A1B2-AE484BEE00E6}" type="slidenum">
              <a:rPr lang="en-CA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‹N°›</a:t>
            </a:fld>
            <a:endParaRPr lang="en-CA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A3B3DC5-4D33-984E-BE12-16DCCE84EE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05916"/>
            <a:ext cx="5143500" cy="29686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fr-CA" sz="1400" b="0" i="0" smtClean="0">
                <a:solidFill>
                  <a:srgbClr val="002B45"/>
                </a:solidFill>
                <a:effectLst/>
                <a:latin typeface="Alice" pitchFamily="2" charset="77"/>
              </a:defRPr>
            </a:lvl1pPr>
          </a:lstStyle>
          <a:p>
            <a:pPr lvl="0"/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at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bibendum ante id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mollis.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Maecenas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maximus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eu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F0CCA9DF-D018-9A4C-BB0F-A82C08A85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6164" y="2805917"/>
            <a:ext cx="4821847" cy="29686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fr-CA" sz="1400" b="0" i="0" smtClean="0">
                <a:solidFill>
                  <a:srgbClr val="002B45"/>
                </a:solidFill>
                <a:effectLst/>
                <a:latin typeface="Alice" pitchFamily="2" charset="77"/>
              </a:defRPr>
            </a:lvl1pPr>
          </a:lstStyle>
          <a:p>
            <a:pPr lvl="0"/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at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bibendum ante id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mollis.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Maecenas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maximus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eu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677B537-7144-5C4B-89B0-B9648302E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028140"/>
            <a:ext cx="4821847" cy="4895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984A"/>
                </a:solidFill>
                <a:latin typeface="Alice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Sous-titre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C1533E-FE48-8D48-8B34-4A85B3A48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6164" y="2028825"/>
            <a:ext cx="4821238" cy="488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984A"/>
                </a:solidFill>
                <a:latin typeface="Alice" pitchFamily="2" charset="77"/>
              </a:defRPr>
            </a:lvl1pPr>
          </a:lstStyle>
          <a:p>
            <a:r>
              <a:rPr lang="fr-CA"/>
              <a:t>Sous-titre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26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117FE-2FAD-884B-B224-79D18D33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881AD4BD-970F-214E-A152-B6E47A9677FE}"/>
              </a:ext>
            </a:extLst>
          </p:cNvPr>
          <p:cNvSpPr/>
          <p:nvPr userDrawn="1"/>
        </p:nvSpPr>
        <p:spPr>
          <a:xfrm>
            <a:off x="11042661" y="6143430"/>
            <a:ext cx="355350" cy="350943"/>
          </a:xfrm>
          <a:prstGeom prst="ellipse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F738F8-1C23-4745-90CB-454419602C5B}"/>
              </a:ext>
            </a:extLst>
          </p:cNvPr>
          <p:cNvSpPr txBox="1">
            <a:spLocks/>
          </p:cNvSpPr>
          <p:nvPr userDrawn="1"/>
        </p:nvSpPr>
        <p:spPr>
          <a:xfrm>
            <a:off x="10981149" y="6132279"/>
            <a:ext cx="473610" cy="360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678FAB-7F3F-421F-A1B2-AE484BEE00E6}" type="slidenum">
              <a:rPr lang="en-CA" sz="11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‹N°›</a:t>
            </a:fld>
            <a:endParaRPr lang="en-CA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A3B3DC5-4D33-984E-BE12-16DCCE84EE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2805916"/>
            <a:ext cx="10515600" cy="29686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fr-CA" sz="1400" b="0" i="0" smtClean="0">
                <a:solidFill>
                  <a:srgbClr val="002B45"/>
                </a:solidFill>
                <a:effectLst/>
                <a:latin typeface="Alice" pitchFamily="2" charset="77"/>
              </a:defRPr>
            </a:lvl1pPr>
          </a:lstStyle>
          <a:p>
            <a:pPr lvl="0"/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at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bibendum ante id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porta mollis.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Maecenas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maximus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eu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Cras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ultrices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dui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nec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CA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fr-CA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677B537-7144-5C4B-89B0-B9648302E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028140"/>
            <a:ext cx="4821847" cy="4895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984A"/>
                </a:solidFill>
                <a:latin typeface="Alice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Sous-titre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75A7417-C4D3-F546-8AE9-81B076F93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48280B-F40B-354B-A2D5-85C47B547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A95179-3052-9440-8CFD-39BEF98AC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4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4CEACA-925F-1941-B2D2-DA6432D0A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6DA5F18-6101-4A48-8484-D91EBA1EE4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DD344E-09F0-5E47-9083-E9C4E47E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4CFE2-0F66-3C43-B0E1-26AF0551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CB728-D05A-1B45-979D-F5533D2BC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207ED-CE40-5E4D-857E-9B618AB08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BB22E9-E9F7-B84C-B345-21CF9E5E5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2466-FDCE-B240-A70F-B8538B8687AD}" type="slidenum">
              <a:rPr lang="fr-FR" smtClean="0"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60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8" r:id="rId3"/>
    <p:sldLayoutId id="2147483649" r:id="rId4"/>
    <p:sldLayoutId id="2147483660" r:id="rId5"/>
    <p:sldLayoutId id="2147483661" r:id="rId6"/>
    <p:sldLayoutId id="2147483662" r:id="rId7"/>
    <p:sldLayoutId id="214748366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B45"/>
          </a:solidFill>
          <a:latin typeface="Alic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29A53A5-1D1E-4A47-9AA1-C58CE8FD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745244" y="0"/>
            <a:ext cx="7845904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7BB9DC-96CD-F445-B1B9-5406E896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5462" y="-163944"/>
            <a:ext cx="12192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13FFAD0-7A84-2A4C-867E-19D3957D28C3}"/>
              </a:ext>
            </a:extLst>
          </p:cNvPr>
          <p:cNvSpPr txBox="1"/>
          <p:nvPr/>
        </p:nvSpPr>
        <p:spPr>
          <a:xfrm>
            <a:off x="5108663" y="2927284"/>
            <a:ext cx="629042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3600">
                <a:solidFill>
                  <a:srgbClr val="002B45"/>
                </a:solidFill>
                <a:latin typeface="inherit"/>
              </a:rPr>
              <a:t>Assemblée publique</a:t>
            </a:r>
          </a:p>
          <a:p>
            <a:pPr algn="r"/>
            <a:r>
              <a:rPr lang="fr-FR" sz="3600">
                <a:solidFill>
                  <a:srgbClr val="002B45"/>
                </a:solidFill>
                <a:latin typeface="inherit"/>
              </a:rPr>
              <a:t>Séance d'information</a:t>
            </a:r>
          </a:p>
          <a:p>
            <a:pPr algn="r"/>
            <a:r>
              <a:rPr lang="fr-FR" sz="3600">
                <a:solidFill>
                  <a:srgbClr val="002B45"/>
                </a:solidFill>
                <a:latin typeface="inherit"/>
              </a:rPr>
              <a:t>Gestion de l’eau potable et Installation des compteurs d’eau</a:t>
            </a: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D7F1EB-9E12-0449-9031-AEC8FF948622}"/>
              </a:ext>
            </a:extLst>
          </p:cNvPr>
          <p:cNvSpPr txBox="1"/>
          <p:nvPr/>
        </p:nvSpPr>
        <p:spPr>
          <a:xfrm>
            <a:off x="8966200" y="5791200"/>
            <a:ext cx="227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>
                <a:solidFill>
                  <a:srgbClr val="00984A"/>
                </a:solidFill>
                <a:latin typeface="inherit"/>
              </a:rPr>
              <a:t>25 février 2025</a:t>
            </a:r>
          </a:p>
        </p:txBody>
      </p:sp>
    </p:spTree>
    <p:extLst>
      <p:ext uri="{BB962C8B-B14F-4D97-AF65-F5344CB8AC3E}">
        <p14:creationId xmlns:p14="http://schemas.microsoft.com/office/powerpoint/2010/main" val="115448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ED0C1-8B52-E65A-1102-167E7822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ACBC9D2-3CE6-5340-AB14-D590F596F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267"/>
            <a:ext cx="12192000" cy="6858000"/>
          </a:xfrm>
          <a:prstGeom prst="rect">
            <a:avLst/>
          </a:prstGeom>
        </p:spPr>
      </p:pic>
      <p:pic>
        <p:nvPicPr>
          <p:cNvPr id="12" name="Image 11" descr="Une image contenant compteur&#10;&#10;Description générée automatiquement">
            <a:extLst>
              <a:ext uri="{FF2B5EF4-FFF2-40B4-BE49-F238E27FC236}">
                <a16:creationId xmlns:a16="http://schemas.microsoft.com/office/drawing/2014/main" id="{F2C50B9A-F001-D000-1DE5-53BE9ED9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614" y="3562973"/>
            <a:ext cx="4203201" cy="35021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448628B-9AA1-4C89-27BD-C74046078A91}"/>
              </a:ext>
            </a:extLst>
          </p:cNvPr>
          <p:cNvSpPr txBox="1"/>
          <p:nvPr/>
        </p:nvSpPr>
        <p:spPr>
          <a:xfrm>
            <a:off x="4725419" y="118846"/>
            <a:ext cx="512724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Alice"/>
              </a:rPr>
              <a:t>Estimé des coûts du matériel 2025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B44780-4359-D775-1A2E-51F6DE2263E9}"/>
              </a:ext>
            </a:extLst>
          </p:cNvPr>
          <p:cNvSpPr txBox="1"/>
          <p:nvPr/>
        </p:nvSpPr>
        <p:spPr>
          <a:xfrm>
            <a:off x="4978072" y="2064827"/>
            <a:ext cx="7472218" cy="3430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solidFill>
                  <a:schemeClr val="bg1"/>
                </a:solidFill>
                <a:effectLst/>
                <a:latin typeface="inhérit"/>
                <a:ea typeface="Calibri"/>
                <a:cs typeface="Times New Roman"/>
              </a:rPr>
              <a:t>Compteur d’eau + valve anti-retour + antenne</a:t>
            </a:r>
            <a:r>
              <a:rPr lang="fr-CA" sz="2000" b="1" kern="100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 pour lecture</a:t>
            </a:r>
            <a:endParaRPr lang="fr-CA" sz="2000" b="1" kern="100">
              <a:solidFill>
                <a:schemeClr val="bg1"/>
              </a:solidFill>
              <a:effectLst/>
              <a:latin typeface="inhéri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u="sng" kern="100">
                <a:solidFill>
                  <a:schemeClr val="bg1"/>
                </a:solidFill>
                <a:effectLst/>
                <a:latin typeface="inhérit"/>
                <a:ea typeface="Calibri"/>
                <a:cs typeface="Times New Roman"/>
              </a:rPr>
              <a:t>Coûts estimés + installation 2025</a:t>
            </a:r>
            <a:endParaRPr lang="fr-CA" sz="2000" b="1" u="sng" kern="100">
              <a:solidFill>
                <a:schemeClr val="bg1"/>
              </a:solidFill>
              <a:latin typeface="inhéri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>
                <a:solidFill>
                  <a:schemeClr val="bg1"/>
                </a:solidFill>
                <a:effectLst/>
                <a:latin typeface="inhérit"/>
                <a:ea typeface="Calibri"/>
                <a:cs typeface="Times New Roman"/>
              </a:rPr>
              <a:t>Compteur d’eau	250$     	</a:t>
            </a:r>
            <a:r>
              <a:rPr lang="fr-CA" sz="2000" kern="100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+</a:t>
            </a:r>
            <a:r>
              <a:rPr lang="fr-CA" sz="2000" kern="100">
                <a:solidFill>
                  <a:schemeClr val="bg1"/>
                </a:solidFill>
                <a:effectLst/>
                <a:latin typeface="inhérit"/>
                <a:ea typeface="Calibri"/>
                <a:cs typeface="Times New Roman"/>
              </a:rPr>
              <a:t>	prix Installation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Valve Anti-retour 300</a:t>
            </a:r>
            <a:r>
              <a:rPr lang="fr-CA" sz="2000" kern="100">
                <a:solidFill>
                  <a:schemeClr val="bg1"/>
                </a:solidFill>
                <a:effectLst/>
                <a:latin typeface="inhérit"/>
                <a:ea typeface="Calibri"/>
                <a:cs typeface="Times New Roman"/>
              </a:rPr>
              <a:t>$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Antenne </a:t>
            </a:r>
            <a:r>
              <a:rPr lang="fr-CA" sz="2000" kern="100" err="1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cell</a:t>
            </a:r>
            <a:r>
              <a:rPr lang="fr-CA" sz="2000" kern="100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.        250$	</a:t>
            </a:r>
            <a:r>
              <a:rPr lang="fr-CA" sz="2000" kern="100">
                <a:solidFill>
                  <a:schemeClr val="bg1"/>
                </a:solidFill>
                <a:effectLst/>
                <a:latin typeface="inhérit"/>
                <a:ea typeface="Calibri"/>
                <a:cs typeface="Times New Roman"/>
              </a:rPr>
              <a:t>		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Total                       800$       		800$ (estimé) = 1600$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kern="100">
              <a:solidFill>
                <a:schemeClr val="bg1"/>
              </a:solidFill>
              <a:latin typeface="inhéri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>
                <a:solidFill>
                  <a:schemeClr val="bg1"/>
                </a:solidFill>
                <a:latin typeface="inhérit"/>
                <a:ea typeface="Calibri"/>
                <a:cs typeface="Times New Roman"/>
              </a:rPr>
              <a:t>Estimé: 800$ X 750 portes = 600 000$ en matériel /2025</a:t>
            </a:r>
            <a:endParaRPr lang="fr-CA" sz="2000" kern="100">
              <a:solidFill>
                <a:schemeClr val="bg1"/>
              </a:solidFill>
              <a:effectLst/>
              <a:latin typeface="inhéri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cylindre&#10;&#10;Le contenu généré par l’IA peut être incorrect.">
            <a:extLst>
              <a:ext uri="{FF2B5EF4-FFF2-40B4-BE49-F238E27FC236}">
                <a16:creationId xmlns:a16="http://schemas.microsoft.com/office/drawing/2014/main" id="{0F9F16B4-BD8D-80F2-022D-DCB8B833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4649" y="642651"/>
            <a:ext cx="2923514" cy="30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E4AB72-D8B6-1434-96F0-9C9E10DF6192}"/>
              </a:ext>
            </a:extLst>
          </p:cNvPr>
          <p:cNvSpPr txBox="1"/>
          <p:nvPr/>
        </p:nvSpPr>
        <p:spPr>
          <a:xfrm>
            <a:off x="5349649" y="2575316"/>
            <a:ext cx="6094638" cy="4222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1" i="0">
                <a:solidFill>
                  <a:srgbClr val="000000"/>
                </a:solidFill>
                <a:effectLst/>
                <a:latin typeface="inhérit"/>
              </a:rPr>
              <a:t>LES ÉTAPES À SUIVRE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 </a:t>
            </a:r>
          </a:p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endParaRPr lang="fr-CA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buFont typeface="+mj-lt"/>
              <a:buAutoNum type="arabicPeriod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Mettre à jour le règlement des compteurs d’eau (fait)</a:t>
            </a:r>
          </a:p>
          <a:p>
            <a:pPr algn="l" rtl="0" fontAlgn="base">
              <a:lnSpc>
                <a:spcPts val="1651"/>
              </a:lnSpc>
              <a:buFont typeface="+mj-lt"/>
              <a:buAutoNum type="arabicPeriod"/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fontAlgn="base">
              <a:lnSpc>
                <a:spcPts val="1651"/>
              </a:lnSpc>
              <a:buFont typeface="+mj-lt"/>
              <a:buAutoNum type="arabicPeriod" startAt="2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Rencontrer</a:t>
            </a:r>
            <a:r>
              <a:rPr lang="fr-CA">
                <a:solidFill>
                  <a:srgbClr val="000000"/>
                </a:solidFill>
                <a:latin typeface="inhérit"/>
              </a:rPr>
              <a:t> chaque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 </a:t>
            </a:r>
            <a:r>
              <a:rPr lang="fr-CA">
                <a:solidFill>
                  <a:srgbClr val="000000"/>
                </a:solidFill>
                <a:latin typeface="inhérit"/>
              </a:rPr>
              <a:t>résident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 </a:t>
            </a:r>
            <a:r>
              <a:rPr lang="fr-CA">
                <a:solidFill>
                  <a:srgbClr val="000000"/>
                </a:solidFill>
                <a:latin typeface="inhérit"/>
              </a:rPr>
              <a:t>alimenté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 par l’aqueduc</a:t>
            </a:r>
          </a:p>
          <a:p>
            <a:pPr algn="l" rtl="0" fontAlgn="base">
              <a:lnSpc>
                <a:spcPts val="1651"/>
              </a:lnSpc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fontAlgn="base">
              <a:lnSpc>
                <a:spcPts val="1651"/>
              </a:lnSpc>
              <a:buFont typeface="+mj-lt"/>
              <a:buAutoNum type="arabicPeriod" startAt="3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Signature </a:t>
            </a:r>
            <a:r>
              <a:rPr lang="fr-CA">
                <a:solidFill>
                  <a:srgbClr val="000000"/>
                </a:solidFill>
                <a:latin typeface="inhérit"/>
              </a:rPr>
              <a:t>d’une entente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 individuelle</a:t>
            </a:r>
          </a:p>
          <a:p>
            <a:pPr algn="l" rtl="0" fontAlgn="base">
              <a:lnSpc>
                <a:spcPts val="1651"/>
              </a:lnSpc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  </a:t>
            </a:r>
          </a:p>
          <a:p>
            <a:pPr fontAlgn="base">
              <a:lnSpc>
                <a:spcPts val="1651"/>
              </a:lnSpc>
              <a:buFont typeface="+mj-lt"/>
              <a:buAutoNum type="arabicPeriod" startAt="4"/>
            </a:pPr>
            <a:r>
              <a:rPr lang="fr-CA">
                <a:solidFill>
                  <a:srgbClr val="000000"/>
                </a:solidFill>
                <a:latin typeface="inhérit"/>
              </a:rPr>
              <a:t>Validation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 des installations requises </a:t>
            </a:r>
            <a:r>
              <a:rPr lang="fr-CA">
                <a:solidFill>
                  <a:srgbClr val="000000"/>
                </a:solidFill>
                <a:latin typeface="inhérit"/>
              </a:rPr>
              <a:t>pour chaque résidence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 </a:t>
            </a:r>
          </a:p>
          <a:p>
            <a:pPr algn="l" rtl="0" fontAlgn="base">
              <a:lnSpc>
                <a:spcPts val="1651"/>
              </a:lnSpc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buFont typeface="+mj-lt"/>
              <a:buAutoNum type="arabicPeriod" startAt="5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Lancer l’appel d’offres </a:t>
            </a:r>
          </a:p>
          <a:p>
            <a:pPr algn="l" rtl="0" fontAlgn="base">
              <a:lnSpc>
                <a:spcPts val="1651"/>
              </a:lnSpc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buFont typeface="+mj-lt"/>
              <a:buAutoNum type="arabicPeriod" startAt="6"/>
            </a:pPr>
            <a:r>
              <a:rPr lang="fr-CA">
                <a:solidFill>
                  <a:srgbClr val="000000"/>
                </a:solidFill>
                <a:latin typeface="inhérit"/>
              </a:rPr>
              <a:t>O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ctroi du contrat au soumissionnaire retenu </a:t>
            </a:r>
          </a:p>
          <a:p>
            <a:pPr algn="l" rtl="0" fontAlgn="base">
              <a:lnSpc>
                <a:spcPts val="1651"/>
              </a:lnSpc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buFont typeface="+mj-lt"/>
              <a:buAutoNum type="arabicPeriod" startAt="7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Prendre les rendez-vous pour l’installation </a:t>
            </a:r>
          </a:p>
          <a:p>
            <a:pPr algn="l" rtl="0" fontAlgn="base">
              <a:lnSpc>
                <a:spcPts val="1651"/>
              </a:lnSpc>
              <a:buFont typeface="+mj-lt"/>
              <a:buAutoNum type="arabicPeriod" startAt="7"/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buFont typeface="+mj-lt"/>
              <a:buAutoNum type="arabicPeriod" startAt="8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Procéder à l’installation. </a:t>
            </a:r>
          </a:p>
          <a:p>
            <a:pPr algn="l" rtl="0" fontAlgn="base">
              <a:lnSpc>
                <a:spcPts val="1651"/>
              </a:lnSpc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94312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4C61E4-EF1F-C46C-CA6B-B81CF317DD3C}"/>
              </a:ext>
            </a:extLst>
          </p:cNvPr>
          <p:cNvSpPr txBox="1"/>
          <p:nvPr/>
        </p:nvSpPr>
        <p:spPr>
          <a:xfrm>
            <a:off x="5374142" y="3134563"/>
            <a:ext cx="6094638" cy="2567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1" i="0">
                <a:solidFill>
                  <a:srgbClr val="000000"/>
                </a:solidFill>
                <a:effectLst/>
                <a:latin typeface="inhérit"/>
              </a:rPr>
              <a:t>IMPORTANT</a:t>
            </a:r>
          </a:p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solidFill>
                  <a:srgbClr val="000000"/>
                </a:solidFill>
                <a:latin typeface="inhérit"/>
              </a:rPr>
              <a:t>L’i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nstallation des compteurs d’eau va s’étaler sur les 5 prochaines années. </a:t>
            </a:r>
          </a:p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solidFill>
                  <a:srgbClr val="000000"/>
                </a:solidFill>
                <a:latin typeface="inhérit"/>
              </a:rPr>
              <a:t>Seule une personne mandatée par la municipalité sera autorisée à faire l’installation. </a:t>
            </a:r>
          </a:p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En 2025, nous recherchons des </a:t>
            </a:r>
            <a:r>
              <a:rPr lang="fr-CA">
                <a:solidFill>
                  <a:srgbClr val="000000"/>
                </a:solidFill>
                <a:latin typeface="inhérit"/>
              </a:rPr>
              <a:t>propriétaires </a:t>
            </a:r>
            <a:r>
              <a:rPr lang="fr-CA" b="1">
                <a:solidFill>
                  <a:srgbClr val="000000"/>
                </a:solidFill>
                <a:latin typeface="inhérit"/>
              </a:rPr>
              <a:t>« VOLONTAIRES » </a:t>
            </a:r>
            <a:r>
              <a:rPr lang="fr-CA">
                <a:solidFill>
                  <a:srgbClr val="000000"/>
                </a:solidFill>
                <a:latin typeface="inhérit"/>
              </a:rPr>
              <a:t>pour des installation en 2026-2027</a:t>
            </a: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Votre collaboration est essentielle. </a:t>
            </a:r>
            <a:endParaRPr lang="fr-CA" b="0" i="0">
              <a:solidFill>
                <a:srgbClr val="000000"/>
              </a:solidFill>
              <a:effectLst/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20934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B7CCF8-BB21-2E26-824F-C61F1D91A995}"/>
              </a:ext>
            </a:extLst>
          </p:cNvPr>
          <p:cNvSpPr txBox="1"/>
          <p:nvPr/>
        </p:nvSpPr>
        <p:spPr>
          <a:xfrm>
            <a:off x="5896656" y="2281308"/>
            <a:ext cx="6094638" cy="38805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1" i="0">
                <a:solidFill>
                  <a:srgbClr val="000000"/>
                </a:solidFill>
                <a:effectLst/>
                <a:latin typeface="inhérit"/>
              </a:rPr>
              <a:t>LE PROJET ÉCONOMIE D'EAU / PAPINEAUVILLE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 </a:t>
            </a:r>
            <a:endParaRPr lang="fr-CA" b="0" i="0">
              <a:solidFill>
                <a:srgbClr val="000000"/>
              </a:solidFill>
              <a:effectLst/>
              <a:latin typeface="inhérit"/>
            </a:endParaRPr>
          </a:p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1" i="0">
                <a:solidFill>
                  <a:srgbClr val="000000"/>
                </a:solidFill>
                <a:effectLst/>
                <a:latin typeface="inhérit"/>
              </a:rPr>
              <a:t>2025-2026-2027-2028-2029-2030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>
              <a:solidFill>
                <a:srgbClr val="000000"/>
              </a:solidFill>
              <a:latin typeface="inhérit"/>
            </a:endParaRP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solidFill>
                  <a:srgbClr val="000000"/>
                </a:solidFill>
                <a:latin typeface="inhérit"/>
              </a:rPr>
              <a:t>Démarrage : Février 2025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1-Tenue de 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la </a:t>
            </a:r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séance d'information 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publique </a:t>
            </a:r>
            <a:endParaRPr lang="fr-CA">
              <a:solidFill>
                <a:srgbClr val="000000"/>
              </a:solidFill>
              <a:latin typeface="inhérit"/>
              <a:ea typeface="Times New Roman" panose="02020603050405020304" pitchFamily="18" charset="0"/>
            </a:endParaRP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2- Séquencement du projet</a:t>
            </a:r>
            <a:endParaRPr lang="fr-CA" sz="1800">
              <a:solidFill>
                <a:srgbClr val="000000"/>
              </a:solidFill>
              <a:effectLst/>
              <a:latin typeface="inhérit"/>
              <a:ea typeface="Times New Roman" panose="02020603050405020304" pitchFamily="18" charset="0"/>
            </a:endParaRP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3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-</a:t>
            </a:r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Évaluer l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es coûts et le mode financement</a:t>
            </a: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4</a:t>
            </a:r>
            <a:r>
              <a:rPr lang="fr-CA" b="1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- Recherche de citoyens/</a:t>
            </a:r>
            <a:r>
              <a:rPr lang="fr-CA" b="1" err="1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nes</a:t>
            </a:r>
            <a:r>
              <a:rPr lang="fr-CA" b="1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 volontaires en 2025 pour 2026</a:t>
            </a: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5- Informer les propriétaires de compteurs pour 2026</a:t>
            </a:r>
            <a:endParaRPr lang="fr-CA" sz="1800">
              <a:solidFill>
                <a:srgbClr val="000000"/>
              </a:solidFill>
              <a:effectLst/>
              <a:latin typeface="inhérit"/>
              <a:ea typeface="Times New Roman" panose="02020603050405020304" pitchFamily="18" charset="0"/>
            </a:endParaRPr>
          </a:p>
          <a:p>
            <a:pPr fontAlgn="base"/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5- Rédaction de l’appel d’offres SEAO (2025) </a:t>
            </a:r>
            <a:endParaRPr lang="fr-CA" sz="1600">
              <a:effectLst/>
              <a:latin typeface="inhérit"/>
              <a:ea typeface="Times New Roman" panose="02020603050405020304" pitchFamily="18" charset="0"/>
            </a:endParaRP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6-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Sélection du ou des fournisseurs (2025) </a:t>
            </a: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7- Sélection de l’inspecteur / </a:t>
            </a:r>
            <a:r>
              <a:rPr lang="fr-CA" err="1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trice</a:t>
            </a:r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 </a:t>
            </a:r>
            <a:endParaRPr lang="fr-CA" sz="1600">
              <a:effectLst/>
              <a:latin typeface="inhéri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0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CD69B16-A644-3206-C9C6-D5688A846FFA}"/>
              </a:ext>
            </a:extLst>
          </p:cNvPr>
          <p:cNvSpPr txBox="1"/>
          <p:nvPr/>
        </p:nvSpPr>
        <p:spPr>
          <a:xfrm>
            <a:off x="5259842" y="3429000"/>
            <a:ext cx="6094638" cy="32265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 dirty="0">
                <a:solidFill>
                  <a:srgbClr val="000000"/>
                </a:solidFill>
                <a:latin typeface="inhérit"/>
              </a:rPr>
              <a:t> </a:t>
            </a:r>
            <a:r>
              <a:rPr lang="fr-CA" b="1" dirty="0">
                <a:solidFill>
                  <a:srgbClr val="000000"/>
                </a:solidFill>
                <a:latin typeface="inhérit"/>
              </a:rPr>
              <a:t>2026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fontAlgn="base"/>
            <a:r>
              <a:rPr lang="fr-CA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1-Début des </a:t>
            </a:r>
            <a:r>
              <a:rPr lang="fr-CA" sz="1800" dirty="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visites </a:t>
            </a:r>
            <a:r>
              <a:rPr lang="fr-CA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pour </a:t>
            </a:r>
            <a:r>
              <a:rPr lang="fr-CA" sz="1800" dirty="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prise de l’information</a:t>
            </a:r>
            <a:r>
              <a:rPr lang="fr-CA" b="1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 (volontaires)</a:t>
            </a:r>
          </a:p>
          <a:p>
            <a:pPr fontAlgn="base"/>
            <a:r>
              <a:rPr lang="fr-CA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2- Installation des antennes pour les compteurs existants</a:t>
            </a:r>
            <a:endParaRPr lang="fr-CA" sz="1800" dirty="0">
              <a:solidFill>
                <a:srgbClr val="000000"/>
              </a:solidFill>
              <a:effectLst/>
              <a:latin typeface="inhérit"/>
              <a:ea typeface="Times New Roman" panose="02020603050405020304" pitchFamily="18" charset="0"/>
            </a:endParaRPr>
          </a:p>
          <a:p>
            <a:pPr fontAlgn="base"/>
            <a:r>
              <a:rPr lang="fr-CA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3</a:t>
            </a:r>
            <a:r>
              <a:rPr lang="fr-CA" sz="1800" dirty="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-</a:t>
            </a:r>
            <a:r>
              <a:rPr lang="fr-CA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C</a:t>
            </a:r>
            <a:r>
              <a:rPr lang="fr-CA" sz="1800" dirty="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ompilation des données 2026 pour 2027</a:t>
            </a:r>
          </a:p>
          <a:p>
            <a:endParaRPr lang="fr-CA">
              <a:solidFill>
                <a:srgbClr val="000000"/>
              </a:solidFill>
              <a:latin typeface="inhérit"/>
              <a:ea typeface="Times New Roman" panose="02020603050405020304" pitchFamily="18" charset="0"/>
            </a:endParaRPr>
          </a:p>
          <a:p>
            <a:r>
              <a:rPr lang="fr-CA" b="1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LE SUIVI</a:t>
            </a:r>
          </a:p>
          <a:p>
            <a:r>
              <a:rPr lang="fr-CA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Votre source d'information sera le site web de Papineauville</a:t>
            </a:r>
            <a:endParaRPr lang="fr-CA" dirty="0"/>
          </a:p>
          <a:p>
            <a:r>
              <a:rPr lang="fr-CA" dirty="0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Onglet : Services aux citoyens, Travaux publics, Compteurs d'eau</a:t>
            </a:r>
          </a:p>
          <a:p>
            <a:pPr fontAlgn="base"/>
            <a:r>
              <a:rPr lang="fr-CA" sz="1800" dirty="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	</a:t>
            </a:r>
            <a:endParaRPr lang="fr-CA" dirty="0"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304821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8309C95-7061-85C1-843C-BD92A47B4C00}"/>
              </a:ext>
            </a:extLst>
          </p:cNvPr>
          <p:cNvSpPr txBox="1"/>
          <p:nvPr/>
        </p:nvSpPr>
        <p:spPr>
          <a:xfrm>
            <a:off x="5137378" y="2696013"/>
            <a:ext cx="6094638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solidFill>
                  <a:srgbClr val="000000"/>
                </a:solidFill>
                <a:latin typeface="inhérit"/>
              </a:rPr>
              <a:t> </a:t>
            </a:r>
            <a:r>
              <a:rPr lang="fr-CA" b="1">
                <a:solidFill>
                  <a:srgbClr val="000000"/>
                </a:solidFill>
                <a:latin typeface="inhérit"/>
              </a:rPr>
              <a:t>2027-2028-2029-2030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1-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Poursuite</a:t>
            </a:r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 des 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visites </a:t>
            </a:r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pour 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prise de l’information</a:t>
            </a:r>
            <a:endParaRPr lang="fr-CA">
              <a:solidFill>
                <a:srgbClr val="000000"/>
              </a:solidFill>
              <a:latin typeface="inhérit"/>
              <a:ea typeface="Times New Roman" panose="02020603050405020304" pitchFamily="18" charset="0"/>
            </a:endParaRP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2- Installation des nouveaux compteurs d’eau</a:t>
            </a:r>
          </a:p>
          <a:p>
            <a:pPr fontAlgn="base"/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3- Installation des valves antir</a:t>
            </a:r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etour et antennes</a:t>
            </a:r>
            <a:endParaRPr lang="fr-CA" sz="1800">
              <a:solidFill>
                <a:srgbClr val="000000"/>
              </a:solidFill>
              <a:effectLst/>
              <a:latin typeface="inhérit"/>
              <a:ea typeface="Times New Roman" panose="02020603050405020304" pitchFamily="18" charset="0"/>
            </a:endParaRPr>
          </a:p>
          <a:p>
            <a:pPr fontAlgn="base"/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3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-</a:t>
            </a:r>
            <a:r>
              <a:rPr lang="fr-CA">
                <a:solidFill>
                  <a:srgbClr val="000000"/>
                </a:solidFill>
                <a:latin typeface="inhérit"/>
                <a:ea typeface="Times New Roman" panose="02020603050405020304" pitchFamily="18" charset="0"/>
              </a:rPr>
              <a:t>C</a:t>
            </a:r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ompilation des données 2027 pour 2028 et suivantes</a:t>
            </a:r>
          </a:p>
          <a:p>
            <a:pPr fontAlgn="base"/>
            <a:r>
              <a:rPr lang="fr-CA" sz="1800">
                <a:solidFill>
                  <a:srgbClr val="000000"/>
                </a:solidFill>
                <a:effectLst/>
                <a:latin typeface="inhérit"/>
                <a:ea typeface="Times New Roman" panose="02020603050405020304" pitchFamily="18" charset="0"/>
              </a:rPr>
              <a:t>	</a:t>
            </a:r>
            <a:endParaRPr lang="fr-CA"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57863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F3886A6-5373-1667-2B74-58BF14041B0A}"/>
              </a:ext>
            </a:extLst>
          </p:cNvPr>
          <p:cNvSpPr txBox="1"/>
          <p:nvPr/>
        </p:nvSpPr>
        <p:spPr>
          <a:xfrm>
            <a:off x="5725206" y="2669378"/>
            <a:ext cx="6094638" cy="2907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1" i="0">
                <a:effectLst/>
                <a:latin typeface="inhérit"/>
              </a:rPr>
              <a:t>TYPES D’INSTALLATIONS</a:t>
            </a:r>
            <a:r>
              <a:rPr lang="fr-CA" sz="1800" b="0" i="0">
                <a:effectLst/>
                <a:latin typeface="inhérit"/>
              </a:rPr>
              <a:t> 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b="0" i="0">
              <a:effectLst/>
              <a:latin typeface="inhérit"/>
            </a:endParaRPr>
          </a:p>
          <a:p>
            <a:pPr algn="just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0" i="0">
                <a:effectLst/>
                <a:latin typeface="inhérit"/>
              </a:rPr>
              <a:t>Trois types d’installations </a:t>
            </a:r>
            <a:r>
              <a:rPr lang="fr-CA">
                <a:latin typeface="inhérit"/>
              </a:rPr>
              <a:t>possibles. Le choix</a:t>
            </a:r>
            <a:r>
              <a:rPr lang="fr-CA" sz="1800" b="0" i="0">
                <a:effectLst/>
                <a:latin typeface="inhérit"/>
              </a:rPr>
              <a:t> sera </a:t>
            </a:r>
            <a:r>
              <a:rPr lang="fr-CA">
                <a:latin typeface="inhérit"/>
              </a:rPr>
              <a:t>déterminé</a:t>
            </a:r>
            <a:r>
              <a:rPr lang="fr-CA" sz="1800" b="0" i="0">
                <a:effectLst/>
                <a:latin typeface="inhérit"/>
              </a:rPr>
              <a:t> à la suite de la visite du mandataire de la municipalité. </a:t>
            </a:r>
          </a:p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endParaRPr lang="fr-CA" b="0" i="0">
              <a:effectLst/>
              <a:latin typeface="inhérit"/>
            </a:endParaRPr>
          </a:p>
          <a:p>
            <a:pPr algn="just" fontAlgn="base">
              <a:lnSpc>
                <a:spcPts val="1651"/>
              </a:lnSpc>
              <a:buFont typeface="+mj-lt"/>
              <a:buAutoNum type="arabicPeriod"/>
            </a:pPr>
            <a:r>
              <a:rPr lang="fr-CA" sz="1800" b="0" i="0">
                <a:effectLst/>
                <a:latin typeface="inhérit"/>
              </a:rPr>
              <a:t>L’installation simple</a:t>
            </a:r>
            <a:r>
              <a:rPr lang="fr-CA">
                <a:latin typeface="inhérit"/>
              </a:rPr>
              <a:t>   ( c-e + v </a:t>
            </a:r>
            <a:r>
              <a:rPr lang="fr-CA" err="1">
                <a:latin typeface="inhérit"/>
              </a:rPr>
              <a:t>ar</a:t>
            </a:r>
            <a:r>
              <a:rPr lang="fr-CA">
                <a:latin typeface="inhérit"/>
              </a:rPr>
              <a:t>)        80%</a:t>
            </a:r>
            <a:endParaRPr lang="fr-CA" sz="1800" b="0" i="0">
              <a:effectLst/>
              <a:latin typeface="inhérit"/>
            </a:endParaRPr>
          </a:p>
          <a:p>
            <a:pPr algn="just" rtl="0" fontAlgn="base">
              <a:lnSpc>
                <a:spcPts val="1651"/>
              </a:lnSpc>
            </a:pPr>
            <a:endParaRPr lang="fr-CA" sz="1800" b="0" i="0">
              <a:effectLst/>
              <a:latin typeface="inhérit"/>
            </a:endParaRPr>
          </a:p>
          <a:p>
            <a:pPr algn="just" fontAlgn="base">
              <a:lnSpc>
                <a:spcPts val="1651"/>
              </a:lnSpc>
              <a:buFont typeface="+mj-lt"/>
              <a:buAutoNum type="arabicPeriod" startAt="2"/>
            </a:pPr>
            <a:r>
              <a:rPr lang="fr-CA" sz="1800" b="0" i="0">
                <a:effectLst/>
                <a:latin typeface="inhérit"/>
              </a:rPr>
              <a:t>L’installation PLUS</a:t>
            </a:r>
            <a:r>
              <a:rPr lang="fr-CA">
                <a:latin typeface="inhérit"/>
              </a:rPr>
              <a:t>    (c-e + v </a:t>
            </a:r>
            <a:r>
              <a:rPr lang="fr-CA" err="1">
                <a:latin typeface="inhérit"/>
              </a:rPr>
              <a:t>ar</a:t>
            </a:r>
            <a:r>
              <a:rPr lang="fr-CA">
                <a:latin typeface="inhérit"/>
              </a:rPr>
              <a:t> + v arrêt)   10%</a:t>
            </a:r>
            <a:endParaRPr lang="fr-CA" sz="1800" b="0" i="0">
              <a:effectLst/>
              <a:latin typeface="inhérit"/>
            </a:endParaRPr>
          </a:p>
          <a:p>
            <a:pPr algn="just" rtl="0" fontAlgn="base">
              <a:lnSpc>
                <a:spcPts val="1651"/>
              </a:lnSpc>
            </a:pPr>
            <a:endParaRPr lang="fr-CA" sz="1800" b="0" i="0">
              <a:effectLst/>
              <a:latin typeface="inhérit"/>
            </a:endParaRPr>
          </a:p>
          <a:p>
            <a:pPr algn="just" fontAlgn="base">
              <a:lnSpc>
                <a:spcPts val="1651"/>
              </a:lnSpc>
              <a:buFont typeface="+mj-lt"/>
              <a:buAutoNum type="arabicPeriod" startAt="3"/>
            </a:pPr>
            <a:r>
              <a:rPr lang="fr-CA" sz="1800" b="0" i="0">
                <a:effectLst/>
                <a:latin typeface="inhérit"/>
              </a:rPr>
              <a:t>L’installation </a:t>
            </a:r>
            <a:r>
              <a:rPr lang="fr-CA">
                <a:latin typeface="inhérit"/>
              </a:rPr>
              <a:t>sur mesure   (à la pièce)      10%</a:t>
            </a:r>
            <a:endParaRPr lang="fr-CA" sz="1800" b="0" i="0"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b="0" i="0">
              <a:solidFill>
                <a:srgbClr val="000000"/>
              </a:solidFill>
              <a:effectLst/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102399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DFE88F-CC7D-C2E5-4815-360DFD2DAAA4}"/>
              </a:ext>
            </a:extLst>
          </p:cNvPr>
          <p:cNvSpPr txBox="1"/>
          <p:nvPr/>
        </p:nvSpPr>
        <p:spPr>
          <a:xfrm>
            <a:off x="4724400" y="3200400"/>
            <a:ext cx="674638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CA">
                <a:latin typeface="inhérit"/>
                <a:cs typeface="Segoe UI"/>
              </a:rPr>
              <a:t>Les coûts </a:t>
            </a:r>
            <a:r>
              <a:rPr lang="fr-CA" b="1">
                <a:latin typeface="inhérit"/>
                <a:cs typeface="Segoe UI"/>
              </a:rPr>
              <a:t>estimés </a:t>
            </a:r>
            <a:r>
              <a:rPr lang="fr-CA">
                <a:latin typeface="inhérit"/>
                <a:cs typeface="Segoe UI"/>
              </a:rPr>
              <a:t>2025:</a:t>
            </a:r>
            <a:endParaRPr lang="fr-FR"/>
          </a:p>
          <a:p>
            <a:pPr algn="just"/>
            <a:endParaRPr lang="fr-CA">
              <a:latin typeface="inhérit"/>
              <a:cs typeface="Segoe UI"/>
            </a:endParaRPr>
          </a:p>
          <a:p>
            <a:pPr algn="just"/>
            <a:r>
              <a:rPr lang="fr-CA">
                <a:latin typeface="inhérit"/>
                <a:cs typeface="Segoe UI"/>
              </a:rPr>
              <a:t>Installation 1 =  1500$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fr-CA">
                <a:latin typeface="inhérit"/>
                <a:cs typeface="Segoe UI"/>
              </a:rPr>
              <a:t>Installation 2  = 1800$ </a:t>
            </a:r>
            <a:endParaRPr lang="en-US">
              <a:latin typeface="Calibri" panose="020F0502020204030204"/>
              <a:ea typeface="Calibri"/>
              <a:cs typeface="Calibri"/>
            </a:endParaRPr>
          </a:p>
          <a:p>
            <a:pPr algn="just"/>
            <a:r>
              <a:rPr lang="fr-CA">
                <a:latin typeface="inhérit"/>
                <a:cs typeface="Segoe UI"/>
              </a:rPr>
              <a:t> </a:t>
            </a:r>
            <a:r>
              <a:rPr lang="en-US">
                <a:latin typeface="inhérit"/>
                <a:cs typeface="Segoe UI"/>
              </a:rPr>
              <a:t>​</a:t>
            </a:r>
            <a:endParaRPr lang="en-US">
              <a:ea typeface="Calibri"/>
              <a:cs typeface="Calibri"/>
            </a:endParaRPr>
          </a:p>
          <a:p>
            <a:pPr algn="just"/>
            <a:r>
              <a:rPr lang="fr-CA">
                <a:latin typeface="inhérit"/>
                <a:cs typeface="Segoe UI"/>
              </a:rPr>
              <a:t>Installation sur mesure, le coût sera évalué par les mandataires de la municipalité et les travaux réaliser en fin de projet.</a:t>
            </a:r>
          </a:p>
        </p:txBody>
      </p:sp>
    </p:spTree>
    <p:extLst>
      <p:ext uri="{BB962C8B-B14F-4D97-AF65-F5344CB8AC3E}">
        <p14:creationId xmlns:p14="http://schemas.microsoft.com/office/powerpoint/2010/main" val="343497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3F4D075-B1BF-39B7-8B20-66F4C4C6B581}"/>
              </a:ext>
            </a:extLst>
          </p:cNvPr>
          <p:cNvSpPr txBox="1"/>
          <p:nvPr/>
        </p:nvSpPr>
        <p:spPr>
          <a:xfrm>
            <a:off x="5112884" y="2666682"/>
            <a:ext cx="6094638" cy="32406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 b="1">
                <a:solidFill>
                  <a:srgbClr val="000000"/>
                </a:solidFill>
                <a:latin typeface="inhérit"/>
              </a:rPr>
              <a:t>FINANCEMENT /</a:t>
            </a:r>
            <a:r>
              <a:rPr lang="fr-CA" sz="1800" b="1" i="0">
                <a:solidFill>
                  <a:srgbClr val="000000"/>
                </a:solidFill>
                <a:effectLst/>
                <a:latin typeface="inhérit"/>
              </a:rPr>
              <a:t> options possibles :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 </a:t>
            </a:r>
          </a:p>
          <a:p>
            <a:pPr algn="just" rtl="0" fontAlgn="base">
              <a:lnSpc>
                <a:spcPts val="1651"/>
              </a:lnSpc>
              <a:spcAft>
                <a:spcPts val="800"/>
              </a:spcAft>
            </a:pPr>
            <a:endParaRPr lang="fr-CA" b="0" i="0">
              <a:solidFill>
                <a:srgbClr val="000000"/>
              </a:solidFill>
              <a:effectLst/>
              <a:latin typeface="inhérit"/>
            </a:endParaRPr>
          </a:p>
          <a:p>
            <a:pPr algn="just" fontAlgn="base">
              <a:lnSpc>
                <a:spcPts val="1651"/>
              </a:lnSpc>
              <a:buFont typeface="+mj-lt"/>
              <a:buAutoNum type="arabicPeriod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Emprunt porté au compte de taxes pour une période de 5 ans ou </a:t>
            </a:r>
            <a:r>
              <a:rPr lang="fr-CA">
                <a:solidFill>
                  <a:srgbClr val="000000"/>
                </a:solidFill>
                <a:latin typeface="inhérit"/>
              </a:rPr>
              <a:t>+ ( une taxe de secteur s'appliquera)</a:t>
            </a: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just">
              <a:lnSpc>
                <a:spcPts val="1651"/>
              </a:lnSpc>
              <a:buAutoNum type="arabicPeriod"/>
            </a:pPr>
            <a:endParaRPr lang="fr-CA">
              <a:solidFill>
                <a:srgbClr val="000000"/>
              </a:solidFill>
              <a:latin typeface="inhérit"/>
            </a:endParaRPr>
          </a:p>
          <a:p>
            <a:pPr algn="just" fontAlgn="base">
              <a:lnSpc>
                <a:spcPts val="1651"/>
              </a:lnSpc>
              <a:buFont typeface="+mj-lt"/>
              <a:buAutoNum type="arabicPeriod" startAt="2"/>
            </a:pP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Paiement comptant  </a:t>
            </a:r>
            <a:r>
              <a:rPr lang="fr-CA">
                <a:solidFill>
                  <a:srgbClr val="000000"/>
                </a:solidFill>
                <a:latin typeface="inhérit"/>
              </a:rPr>
              <a:t>(proprio exclu du </a:t>
            </a:r>
            <a:r>
              <a:rPr lang="fr-CA" err="1">
                <a:solidFill>
                  <a:srgbClr val="000000"/>
                </a:solidFill>
                <a:latin typeface="inhérit"/>
              </a:rPr>
              <a:t>règ</a:t>
            </a:r>
            <a:r>
              <a:rPr lang="fr-CA">
                <a:solidFill>
                  <a:srgbClr val="000000"/>
                </a:solidFill>
                <a:latin typeface="inhérit"/>
              </a:rPr>
              <a:t>. d'emprunt)</a:t>
            </a:r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just">
              <a:lnSpc>
                <a:spcPts val="1651"/>
              </a:lnSpc>
              <a:buAutoNum type="arabicPeriod" startAt="2"/>
            </a:pPr>
            <a:endParaRPr lang="fr-CA">
              <a:solidFill>
                <a:srgbClr val="000000"/>
              </a:solidFill>
              <a:latin typeface="inhérit"/>
            </a:endParaRPr>
          </a:p>
          <a:p>
            <a:pPr algn="just" fontAlgn="base">
              <a:lnSpc>
                <a:spcPts val="1651"/>
              </a:lnSpc>
            </a:pPr>
            <a:r>
              <a:rPr lang="fr-CA">
                <a:solidFill>
                  <a:srgbClr val="000000"/>
                </a:solidFill>
                <a:latin typeface="inhérit"/>
              </a:rPr>
              <a:t>3. Paiements</a:t>
            </a:r>
            <a:r>
              <a:rPr lang="fr-CA" sz="1800" b="0" i="0">
                <a:solidFill>
                  <a:srgbClr val="000000"/>
                </a:solidFill>
                <a:effectLst/>
                <a:latin typeface="inhérit"/>
              </a:rPr>
              <a:t> 12 mois + intérêts</a:t>
            </a:r>
            <a:r>
              <a:rPr lang="fr-CA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fr-CA">
                <a:solidFill>
                  <a:srgbClr val="000000"/>
                </a:solidFill>
                <a:latin typeface="inherit"/>
              </a:rPr>
              <a:t>(proprio exclu du </a:t>
            </a:r>
            <a:r>
              <a:rPr lang="fr-CA" err="1">
                <a:solidFill>
                  <a:srgbClr val="000000"/>
                </a:solidFill>
                <a:latin typeface="inherit"/>
              </a:rPr>
              <a:t>rég.emp</a:t>
            </a:r>
            <a:r>
              <a:rPr lang="fr-CA">
                <a:solidFill>
                  <a:srgbClr val="000000"/>
                </a:solidFill>
                <a:latin typeface="inherit"/>
              </a:rPr>
              <a:t>)</a:t>
            </a:r>
            <a:endParaRPr lang="fr-CA">
              <a:solidFill>
                <a:srgbClr val="000000"/>
              </a:solidFill>
              <a:latin typeface="inherit"/>
              <a:cs typeface="Arial"/>
            </a:endParaRPr>
          </a:p>
          <a:p>
            <a:pPr algn="just">
              <a:lnSpc>
                <a:spcPts val="1651"/>
              </a:lnSpc>
            </a:pPr>
            <a:endParaRPr lang="fr-CA">
              <a:latin typeface="inherit"/>
            </a:endParaRPr>
          </a:p>
          <a:p>
            <a:pPr algn="just">
              <a:lnSpc>
                <a:spcPts val="1651"/>
              </a:lnSpc>
            </a:pPr>
            <a:endParaRPr lang="fr-CA" sz="1600">
              <a:solidFill>
                <a:srgbClr val="000000"/>
              </a:solidFill>
              <a:latin typeface="inherit"/>
            </a:endParaRPr>
          </a:p>
          <a:p>
            <a:pPr algn="just">
              <a:lnSpc>
                <a:spcPts val="1651"/>
              </a:lnSpc>
            </a:pPr>
            <a:r>
              <a:rPr lang="fr-CA" sz="1600">
                <a:solidFill>
                  <a:srgbClr val="000000"/>
                </a:solidFill>
                <a:latin typeface="inherit"/>
              </a:rPr>
              <a:t>NB: le Conseil pourrait bonifier l'option de financement 3</a:t>
            </a:r>
            <a:endParaRPr lang="fr-CA" sz="1600"/>
          </a:p>
          <a:p>
            <a:pPr algn="just" fontAlgn="base">
              <a:lnSpc>
                <a:spcPts val="1651"/>
              </a:lnSpc>
              <a:spcAft>
                <a:spcPts val="800"/>
              </a:spcAft>
            </a:pPr>
            <a:endParaRPr lang="fr-CA">
              <a:solidFill>
                <a:srgbClr val="000000"/>
              </a:solidFill>
              <a:latin typeface="inhérit"/>
            </a:endParaRPr>
          </a:p>
          <a:p>
            <a:pPr algn="just" fontAlgn="base">
              <a:lnSpc>
                <a:spcPts val="1651"/>
              </a:lnSpc>
              <a:spcAft>
                <a:spcPts val="800"/>
              </a:spcAft>
            </a:pPr>
            <a:endParaRPr lang="fr-CA">
              <a:solidFill>
                <a:srgbClr val="000000"/>
              </a:solidFill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311524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4C6DCE-8BAE-6764-0188-7BB4B0C6A295}"/>
              </a:ext>
            </a:extLst>
          </p:cNvPr>
          <p:cNvSpPr txBox="1"/>
          <p:nvPr/>
        </p:nvSpPr>
        <p:spPr>
          <a:xfrm>
            <a:off x="5178199" y="3078322"/>
            <a:ext cx="6094638" cy="3106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 b="1">
                <a:latin typeface="inhérit"/>
              </a:rPr>
              <a:t>PROPRIÉTAIRES VOLONTAIRES</a:t>
            </a:r>
            <a:r>
              <a:rPr lang="fr-CA" sz="1800" b="1" i="0">
                <a:effectLst/>
                <a:latin typeface="inhérit"/>
              </a:rPr>
              <a:t> </a:t>
            </a:r>
            <a:r>
              <a:rPr lang="fr-CA" b="1">
                <a:latin typeface="inhérit"/>
              </a:rPr>
              <a:t>RECHERCHÉS</a:t>
            </a:r>
            <a:endParaRPr lang="fr-CA" sz="1800" b="1" i="0">
              <a:effectLst/>
              <a:latin typeface="inhérit"/>
            </a:endParaRPr>
          </a:p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endParaRPr lang="fr-CA" b="0" i="0">
              <a:effectLst/>
              <a:latin typeface="inhérit"/>
            </a:endParaRPr>
          </a:p>
          <a:p>
            <a:pPr fontAlgn="base">
              <a:lnSpc>
                <a:spcPts val="1651"/>
              </a:lnSpc>
              <a:spcAft>
                <a:spcPts val="800"/>
              </a:spcAft>
            </a:pPr>
            <a:r>
              <a:rPr lang="fr-CA" b="1">
                <a:latin typeface="inhérit"/>
              </a:rPr>
              <a:t>DEUX OBLIGATIONS</a:t>
            </a:r>
            <a:r>
              <a:rPr lang="fr-CA">
                <a:latin typeface="inhérit"/>
              </a:rPr>
              <a:t>: vérifier</a:t>
            </a:r>
            <a:r>
              <a:rPr lang="fr-CA" sz="1800" b="0" i="0">
                <a:effectLst/>
                <a:latin typeface="inhérit"/>
              </a:rPr>
              <a:t> si le tuyau d’entrée d’eau est facile d’accès et s’ il y a </a:t>
            </a:r>
            <a:r>
              <a:rPr lang="fr-CA">
                <a:latin typeface="inhérit"/>
              </a:rPr>
              <a:t>présence d’une </a:t>
            </a:r>
            <a:r>
              <a:rPr lang="fr-CA" sz="1800" b="0" i="0">
                <a:effectLst/>
                <a:latin typeface="inhérit"/>
              </a:rPr>
              <a:t>valve d’arrêt.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sz="1800" b="0" i="0">
              <a:effectLst/>
              <a:latin typeface="inhérit"/>
            </a:endParaRPr>
          </a:p>
          <a:p>
            <a:pPr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0" i="0">
                <a:effectLst/>
                <a:latin typeface="inhérit"/>
              </a:rPr>
              <a:t>Ensuite, </a:t>
            </a:r>
            <a:r>
              <a:rPr lang="fr-CA">
                <a:latin typeface="inhérit"/>
              </a:rPr>
              <a:t> le ou la proprio donne son nom </a:t>
            </a:r>
            <a:r>
              <a:rPr lang="fr-CA" sz="1800" b="0" i="0">
                <a:effectLst/>
                <a:latin typeface="inhérit"/>
              </a:rPr>
              <a:t>à la municipalité pour planifier une visite et répondre à un questionnaire dans le but préparer la pose des équipements.  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b="0" i="0"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1" i="0">
                <a:effectLst/>
                <a:latin typeface="inhérit"/>
              </a:rPr>
              <a:t>Cette option facilitera de beaucoup le travail préalable au lancement de l’appel d’offres de la municipalité. </a:t>
            </a:r>
            <a:r>
              <a:rPr lang="fr-CA" sz="1800" b="0" i="0">
                <a:effectLst/>
                <a:latin typeface="inhérit"/>
              </a:rPr>
              <a:t> </a:t>
            </a:r>
            <a:endParaRPr lang="fr-CA" b="0" i="0">
              <a:effectLst/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307298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338A65-2A5D-7144-86F2-00756CDF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479249" y="0"/>
            <a:ext cx="6944936" cy="69449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1685AC-0EF7-884A-A78B-1C597DB41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790"/>
            <a:ext cx="12192000" cy="69449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E751BB-70B2-334E-9A3C-D5F187B5B618}"/>
              </a:ext>
            </a:extLst>
          </p:cNvPr>
          <p:cNvSpPr txBox="1"/>
          <p:nvPr/>
        </p:nvSpPr>
        <p:spPr>
          <a:xfrm>
            <a:off x="4465687" y="2047692"/>
            <a:ext cx="72303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chemeClr val="bg2"/>
                </a:solidFill>
                <a:latin typeface="inhérit"/>
              </a:rPr>
              <a:t>AIR &amp; EAU</a:t>
            </a:r>
          </a:p>
          <a:p>
            <a:pPr algn="l"/>
            <a:endParaRPr lang="fr-CA" sz="4000" b="1">
              <a:solidFill>
                <a:schemeClr val="bg2"/>
              </a:solidFill>
              <a:latin typeface="inhérit"/>
            </a:endParaRPr>
          </a:p>
          <a:p>
            <a:pPr algn="l"/>
            <a:endParaRPr lang="fr-CA" sz="2400" b="1">
              <a:solidFill>
                <a:schemeClr val="bg2"/>
              </a:solidFill>
              <a:latin typeface="inhérit"/>
            </a:endParaRPr>
          </a:p>
          <a:p>
            <a:pPr algn="ctr"/>
            <a:r>
              <a:rPr lang="fr-CA" sz="5400" b="1">
                <a:solidFill>
                  <a:schemeClr val="bg2"/>
                </a:solidFill>
                <a:latin typeface="inhérit"/>
              </a:rPr>
              <a:t>D</a:t>
            </a:r>
            <a:r>
              <a:rPr lang="fr-CA" sz="3200" b="1">
                <a:solidFill>
                  <a:schemeClr val="bg2"/>
                </a:solidFill>
                <a:latin typeface="inhérit"/>
              </a:rPr>
              <a:t>EUX</a:t>
            </a:r>
            <a:r>
              <a:rPr lang="fr-CA" sz="2800" b="1">
                <a:solidFill>
                  <a:schemeClr val="bg2"/>
                </a:solidFill>
                <a:latin typeface="inhérit"/>
              </a:rPr>
              <a:t> </a:t>
            </a:r>
            <a:r>
              <a:rPr lang="fr-CA" sz="3200" b="1">
                <a:solidFill>
                  <a:schemeClr val="bg2"/>
                </a:solidFill>
                <a:latin typeface="inhérit"/>
              </a:rPr>
              <a:t>SOURCES DE VIE</a:t>
            </a:r>
          </a:p>
          <a:p>
            <a:pPr algn="ctr"/>
            <a:r>
              <a:rPr lang="fr-CA" sz="3200" b="1">
                <a:solidFill>
                  <a:schemeClr val="bg2"/>
                </a:solidFill>
                <a:latin typeface="inhérit"/>
              </a:rPr>
              <a:t>OBLIGATOIRES</a:t>
            </a:r>
          </a:p>
          <a:p>
            <a:pPr algn="ctr"/>
            <a:endParaRPr lang="fr-CA" sz="2400" b="1" u="sng" cap="all">
              <a:solidFill>
                <a:schemeClr val="bg2"/>
              </a:solidFill>
              <a:latin typeface="inhérit"/>
            </a:endParaRPr>
          </a:p>
          <a:p>
            <a:pPr algn="l"/>
            <a:endParaRPr lang="fr-CA" sz="2400" b="1" cap="all">
              <a:solidFill>
                <a:schemeClr val="bg2"/>
              </a:solidFill>
              <a:latin typeface="inhérit"/>
            </a:endParaRPr>
          </a:p>
          <a:p>
            <a:pPr algn="l"/>
            <a:endParaRPr lang="fr-CA" sz="2400" b="1" cap="all">
              <a:solidFill>
                <a:schemeClr val="bg2"/>
              </a:solidFill>
              <a:latin typeface="inhérit"/>
            </a:endParaRPr>
          </a:p>
          <a:p>
            <a:pPr algn="l"/>
            <a:endParaRPr lang="fr-CA" sz="2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érit"/>
            </a:endParaRPr>
          </a:p>
          <a:p>
            <a:pPr algn="l"/>
            <a:r>
              <a:rPr lang="fr-CA" sz="2000" b="1" i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érit"/>
              </a:rPr>
              <a:t>Référence : </a:t>
            </a:r>
            <a:r>
              <a:rPr lang="fr-CA" sz="2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érit"/>
              </a:rPr>
              <a:t> </a:t>
            </a:r>
            <a:r>
              <a:rPr lang="fr-CA" sz="1600" b="1" cap="all">
                <a:solidFill>
                  <a:srgbClr val="FFFFFF"/>
                </a:solidFill>
                <a:latin typeface="inhérit"/>
              </a:rPr>
              <a:t>(</a:t>
            </a:r>
            <a:r>
              <a:rPr lang="fr-CA" sz="1600" b="1">
                <a:solidFill>
                  <a:srgbClr val="FFFFFF"/>
                </a:solidFill>
                <a:latin typeface="inhérit"/>
              </a:rPr>
              <a:t>pensezbleu.com</a:t>
            </a:r>
            <a:r>
              <a:rPr lang="fr-CA" sz="1600" b="1" cap="all">
                <a:solidFill>
                  <a:srgbClr val="FFFFFF"/>
                </a:solidFill>
                <a:latin typeface="inhérit"/>
              </a:rPr>
              <a:t>)</a:t>
            </a:r>
          </a:p>
          <a:p>
            <a:pPr algn="l"/>
            <a:endParaRPr lang="fr-CA" sz="1200" b="1" i="0" cap="all">
              <a:solidFill>
                <a:srgbClr val="FFFFFF"/>
              </a:solidFill>
              <a:effectLst/>
              <a:latin typeface="inhérit"/>
            </a:endParaRPr>
          </a:p>
          <a:p>
            <a:pPr algn="l"/>
            <a:endParaRPr lang="fr-CA" sz="1200" b="1" cap="all">
              <a:solidFill>
                <a:srgbClr val="FFFFFF"/>
              </a:solidFill>
              <a:latin typeface="inhérit"/>
            </a:endParaRPr>
          </a:p>
          <a:p>
            <a:pPr algn="l"/>
            <a:endParaRPr lang="fr-CA" sz="1200" b="1" i="0" cap="all">
              <a:solidFill>
                <a:schemeClr val="bg2"/>
              </a:solidFill>
              <a:effectLst/>
              <a:latin typeface="inhéri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D07C0B-F787-534C-A7FC-465BD4B7813A}"/>
              </a:ext>
            </a:extLst>
          </p:cNvPr>
          <p:cNvSpPr txBox="1"/>
          <p:nvPr/>
        </p:nvSpPr>
        <p:spPr>
          <a:xfrm>
            <a:off x="5835298" y="776728"/>
            <a:ext cx="335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>
                <a:solidFill>
                  <a:schemeClr val="bg1"/>
                </a:solidFill>
                <a:latin typeface="Calibr"/>
              </a:rPr>
              <a:t>POURQUOI?     </a:t>
            </a:r>
          </a:p>
        </p:txBody>
      </p:sp>
    </p:spTree>
    <p:extLst>
      <p:ext uri="{BB962C8B-B14F-4D97-AF65-F5344CB8AC3E}">
        <p14:creationId xmlns:p14="http://schemas.microsoft.com/office/powerpoint/2010/main" val="143236222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39FFA1D-BC7B-5F5F-EED1-2EA4F7A5830D}"/>
              </a:ext>
            </a:extLst>
          </p:cNvPr>
          <p:cNvSpPr txBox="1"/>
          <p:nvPr/>
        </p:nvSpPr>
        <p:spPr>
          <a:xfrm>
            <a:off x="5929313" y="3085855"/>
            <a:ext cx="6094638" cy="41639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>
              <a:lnSpc>
                <a:spcPts val="1651"/>
              </a:lnSpc>
              <a:spcAft>
                <a:spcPts val="800"/>
              </a:spcAft>
            </a:pPr>
            <a:r>
              <a:rPr lang="fr-CA" b="1">
                <a:latin typeface="inhérit"/>
              </a:rPr>
              <a:t>SI VOUS ÊTES VOLONTAIRES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sz="1800" b="1" i="0">
              <a:effectLst/>
              <a:latin typeface="inhérit"/>
            </a:endParaRPr>
          </a:p>
          <a:p>
            <a:pPr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latin typeface="inhérit"/>
              </a:rPr>
              <a:t>1- Vous savez que votre résidence répond aux 2 conditions: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latin typeface="inhérit"/>
              </a:rPr>
              <a:t>       a- Présence d’une valve d’arrêt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latin typeface="inhérit"/>
              </a:rPr>
              <a:t>       b- Elle est facile d’accès et dégagée</a:t>
            </a:r>
          </a:p>
          <a:p>
            <a:pPr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latin typeface="inhérit"/>
              </a:rPr>
              <a:t>       c- O</a:t>
            </a:r>
            <a:r>
              <a:rPr lang="fr-CA" i="1">
                <a:latin typeface="inhérit"/>
              </a:rPr>
              <a:t>ption</a:t>
            </a:r>
            <a:r>
              <a:rPr lang="fr-CA" b="1" i="1">
                <a:latin typeface="inhérit"/>
              </a:rPr>
              <a:t>: financement sur 12 mois sans intérêt.</a:t>
            </a:r>
            <a:r>
              <a:rPr lang="fr-CA" i="1">
                <a:latin typeface="inhérit"/>
              </a:rPr>
              <a:t>	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latin typeface="inhérit"/>
              </a:rPr>
              <a:t>           </a:t>
            </a:r>
          </a:p>
          <a:p>
            <a:pPr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latin typeface="inhérit"/>
              </a:rPr>
              <a:t> 2- Si vous êtes intéressé, donnez votre nom ce soir.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sz="1800" i="0"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>
                <a:latin typeface="inhérit"/>
              </a:rPr>
              <a:t>   	*Personnes disponibles à la sortie</a:t>
            </a: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 sz="1800" i="0">
              <a:effectLst/>
              <a:latin typeface="inhérit"/>
            </a:endParaRP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endParaRPr lang="fr-CA">
              <a:latin typeface="inhérit"/>
            </a:endParaRPr>
          </a:p>
          <a:p>
            <a:pPr algn="l" rtl="0" fontAlgn="base">
              <a:lnSpc>
                <a:spcPts val="1651"/>
              </a:lnSpc>
              <a:spcAft>
                <a:spcPts val="800"/>
              </a:spcAft>
            </a:pPr>
            <a:r>
              <a:rPr lang="fr-CA" sz="1800" b="0" i="0">
                <a:effectLst/>
                <a:latin typeface="inhérit"/>
              </a:rPr>
              <a:t> 1</a:t>
            </a:r>
            <a:endParaRPr lang="fr-CA" b="0" i="0">
              <a:effectLst/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366707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76EB6D0F-D699-614C-B9CA-4FC1AB86B073}"/>
              </a:ext>
            </a:extLst>
          </p:cNvPr>
          <p:cNvSpPr txBox="1"/>
          <p:nvPr/>
        </p:nvSpPr>
        <p:spPr>
          <a:xfrm>
            <a:off x="6661227" y="3557955"/>
            <a:ext cx="481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>
                <a:solidFill>
                  <a:srgbClr val="002B45"/>
                </a:solidFill>
                <a:latin typeface="inhérit"/>
              </a:rPr>
              <a:t>Merci</a:t>
            </a:r>
            <a:r>
              <a:rPr lang="fr-FR" sz="3600">
                <a:solidFill>
                  <a:srgbClr val="002B45"/>
                </a:solidFill>
                <a:latin typeface="inhérit"/>
              </a:rPr>
              <a:t>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ADC5EB4-44A1-3F4D-8DF8-D907CB9BC4FD}"/>
              </a:ext>
            </a:extLst>
          </p:cNvPr>
          <p:cNvSpPr txBox="1"/>
          <p:nvPr/>
        </p:nvSpPr>
        <p:spPr>
          <a:xfrm>
            <a:off x="6661227" y="4905781"/>
            <a:ext cx="48133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2400">
                <a:solidFill>
                  <a:srgbClr val="00984A"/>
                </a:solidFill>
                <a:latin typeface="inhérit"/>
              </a:rPr>
              <a:t>Questions et commentaires</a:t>
            </a:r>
          </a:p>
        </p:txBody>
      </p:sp>
    </p:spTree>
    <p:extLst>
      <p:ext uri="{BB962C8B-B14F-4D97-AF65-F5344CB8AC3E}">
        <p14:creationId xmlns:p14="http://schemas.microsoft.com/office/powerpoint/2010/main" val="152181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B997F18-1C77-15F4-B5C2-633670E02223}"/>
              </a:ext>
            </a:extLst>
          </p:cNvPr>
          <p:cNvSpPr txBox="1"/>
          <p:nvPr/>
        </p:nvSpPr>
        <p:spPr>
          <a:xfrm>
            <a:off x="5045529" y="2551250"/>
            <a:ext cx="6178322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sz="2400" i="1" u="sng">
                <a:solidFill>
                  <a:srgbClr val="FF0000"/>
                </a:solidFill>
                <a:latin typeface="inhérit"/>
              </a:rPr>
              <a:t>POURQUOI DES COMPTEURS D’EAU</a:t>
            </a:r>
            <a:endParaRPr lang="fr-FR"/>
          </a:p>
          <a:p>
            <a:pPr algn="ctr"/>
            <a:r>
              <a:rPr lang="fr-CA" sz="2400" i="1" u="sng">
                <a:solidFill>
                  <a:srgbClr val="FF0000"/>
                </a:solidFill>
                <a:latin typeface="inhérit"/>
              </a:rPr>
              <a:t>À PAPINEAUVILLE ?</a:t>
            </a:r>
          </a:p>
          <a:p>
            <a:endParaRPr lang="fr-CA" sz="2400" b="0" i="0">
              <a:solidFill>
                <a:schemeClr val="accent1"/>
              </a:solidFill>
              <a:effectLst/>
              <a:latin typeface="inhérit"/>
            </a:endParaRPr>
          </a:p>
          <a:p>
            <a:pPr algn="just"/>
            <a:r>
              <a:rPr lang="fr-CA" sz="2400" b="0" i="0">
                <a:solidFill>
                  <a:schemeClr val="accent1"/>
                </a:solidFill>
                <a:effectLst/>
                <a:latin typeface="inhérit"/>
              </a:rPr>
              <a:t>Détecter les sources de gaspillage d'eau potable, les fuites ou perte d'eau sur le réseau d'eau de la municipalité. </a:t>
            </a:r>
          </a:p>
          <a:p>
            <a:pPr algn="just"/>
            <a:endParaRPr lang="fr-CA" sz="2400" b="0" i="0">
              <a:solidFill>
                <a:schemeClr val="accent1"/>
              </a:solidFill>
              <a:effectLst/>
              <a:latin typeface="inhérit"/>
            </a:endParaRPr>
          </a:p>
          <a:p>
            <a:pPr algn="just"/>
            <a:r>
              <a:rPr lang="fr-CA" sz="2400" b="0" i="0">
                <a:solidFill>
                  <a:schemeClr val="accent1"/>
                </a:solidFill>
                <a:effectLst/>
                <a:latin typeface="inhérit"/>
              </a:rPr>
              <a:t>Dresser un bilan de consommation d'eau détaillé par type d'immeuble. </a:t>
            </a:r>
          </a:p>
          <a:p>
            <a:pPr algn="just"/>
            <a:endParaRPr lang="fr-CA" sz="2400">
              <a:solidFill>
                <a:schemeClr val="accent1"/>
              </a:solidFill>
              <a:latin typeface="inhérit"/>
            </a:endParaRPr>
          </a:p>
          <a:p>
            <a:pPr algn="just"/>
            <a:r>
              <a:rPr lang="fr-CA" sz="2400" b="0" i="0">
                <a:solidFill>
                  <a:schemeClr val="accent1"/>
                </a:solidFill>
                <a:effectLst/>
                <a:latin typeface="inhérit"/>
              </a:rPr>
              <a:t>Mieux </a:t>
            </a:r>
            <a:r>
              <a:rPr lang="fr-CA" sz="2400">
                <a:solidFill>
                  <a:schemeClr val="accent1"/>
                </a:solidFill>
                <a:latin typeface="inhérit"/>
              </a:rPr>
              <a:t>connaître</a:t>
            </a:r>
            <a:r>
              <a:rPr lang="fr-CA" sz="2400" b="0" i="0">
                <a:solidFill>
                  <a:schemeClr val="accent1"/>
                </a:solidFill>
                <a:effectLst/>
                <a:latin typeface="inhérit"/>
              </a:rPr>
              <a:t> la consommation réelle d'eau.</a:t>
            </a:r>
            <a:endParaRPr lang="fr-CA" sz="2400">
              <a:solidFill>
                <a:schemeClr val="accent1"/>
              </a:solidFill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352595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4FDECF0-75CB-F731-6FF6-2034DFB110D8}"/>
              </a:ext>
            </a:extLst>
          </p:cNvPr>
          <p:cNvSpPr txBox="1"/>
          <p:nvPr/>
        </p:nvSpPr>
        <p:spPr>
          <a:xfrm>
            <a:off x="4672013" y="2616857"/>
            <a:ext cx="60946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400" b="1" i="0">
                <a:solidFill>
                  <a:srgbClr val="040C28"/>
                </a:solidFill>
                <a:effectLst/>
                <a:latin typeface="inhérit"/>
              </a:rPr>
              <a:t>La Stratégie québécoise de l'eau 2018-2030 (SQE) </a:t>
            </a:r>
          </a:p>
          <a:p>
            <a:pPr algn="ctr"/>
            <a:endParaRPr lang="fr-CA" sz="2400" b="1" i="0">
              <a:solidFill>
                <a:srgbClr val="040C28"/>
              </a:solidFill>
              <a:effectLst/>
              <a:latin typeface="inhéri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000">
                <a:solidFill>
                  <a:srgbClr val="040C28"/>
                </a:solidFill>
                <a:latin typeface="inhérit"/>
              </a:rPr>
              <a:t>R</a:t>
            </a:r>
            <a:r>
              <a:rPr lang="fr-CA" sz="2000" b="0" i="0">
                <a:solidFill>
                  <a:srgbClr val="040C28"/>
                </a:solidFill>
                <a:effectLst/>
                <a:latin typeface="inhérit"/>
              </a:rPr>
              <a:t>emplace la Politique nationale de l'eau lancée en 2002</a:t>
            </a:r>
            <a:r>
              <a:rPr lang="fr-CA" sz="2000" b="0" i="0">
                <a:solidFill>
                  <a:srgbClr val="1F1F1F"/>
                </a:solidFill>
                <a:effectLst/>
                <a:latin typeface="inhérit"/>
              </a:rPr>
              <a:t>.</a:t>
            </a:r>
          </a:p>
          <a:p>
            <a:pPr algn="just"/>
            <a:endParaRPr lang="fr-CA" sz="2000" b="0" i="0">
              <a:solidFill>
                <a:srgbClr val="1F1F1F"/>
              </a:solidFill>
              <a:effectLst/>
              <a:latin typeface="inhéri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000" b="0" i="0">
                <a:solidFill>
                  <a:srgbClr val="1F1F1F"/>
                </a:solidFill>
                <a:effectLst/>
                <a:latin typeface="inhérit"/>
              </a:rPr>
              <a:t>Basée sur une réflexion approfondie ainsi que des consultations réalisées auprès de 140 organisations et 300 citoyens. </a:t>
            </a:r>
          </a:p>
          <a:p>
            <a:pPr algn="just"/>
            <a:endParaRPr lang="fr-CA" sz="2000">
              <a:solidFill>
                <a:srgbClr val="1F1F1F"/>
              </a:solidFill>
              <a:latin typeface="inhérit"/>
            </a:endParaRPr>
          </a:p>
          <a:p>
            <a:pPr algn="just"/>
            <a:r>
              <a:rPr lang="fr-CA" sz="2000" b="0" i="1" u="sng">
                <a:solidFill>
                  <a:srgbClr val="1F1F1F"/>
                </a:solidFill>
                <a:effectLst/>
                <a:latin typeface="inhérit"/>
              </a:rPr>
              <a:t>La SQE vise une gestion durable et équitable des ressources en eau pour 2030.</a:t>
            </a:r>
            <a:endParaRPr lang="fr-CA" sz="2000" i="1" u="sng"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352986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424E3B-1421-807E-FE75-5E081C1A7EA4}"/>
              </a:ext>
            </a:extLst>
          </p:cNvPr>
          <p:cNvSpPr txBox="1"/>
          <p:nvPr/>
        </p:nvSpPr>
        <p:spPr>
          <a:xfrm>
            <a:off x="5012870" y="2436364"/>
            <a:ext cx="6588579" cy="37651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b="1">
                <a:solidFill>
                  <a:srgbClr val="262626"/>
                </a:solidFill>
                <a:latin typeface="inhérit"/>
              </a:rPr>
              <a:t>Les</a:t>
            </a:r>
            <a:r>
              <a:rPr lang="fr-CA" sz="1800" b="1" i="0" u="none" strike="noStrike">
                <a:solidFill>
                  <a:srgbClr val="262626"/>
                </a:solidFill>
                <a:effectLst/>
                <a:latin typeface="inhérit"/>
              </a:rPr>
              <a:t> nouvelles orientations gouvernementales en aménagements du territoire (OGAT)</a:t>
            </a:r>
            <a:r>
              <a:rPr lang="fr-CA" sz="1800" b="1" i="0">
                <a:solidFill>
                  <a:srgbClr val="000000"/>
                </a:solidFill>
                <a:effectLst/>
                <a:latin typeface="inhérit"/>
              </a:rPr>
              <a:t>​</a:t>
            </a:r>
          </a:p>
          <a:p>
            <a:endParaRPr lang="fr-CA" sz="1800" b="0" i="0">
              <a:solidFill>
                <a:srgbClr val="000000"/>
              </a:solidFill>
              <a:effectLst/>
              <a:latin typeface="inhérit"/>
            </a:endParaRPr>
          </a:p>
          <a:p>
            <a:pPr algn="ctr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 sz="1800" b="1" i="1" u="none" strike="noStrike">
                <a:solidFill>
                  <a:srgbClr val="404040"/>
                </a:solidFill>
                <a:effectLst/>
                <a:latin typeface="inhérit"/>
              </a:rPr>
              <a:t>Mieux habiter et bâtir notre territoire</a:t>
            </a:r>
            <a:endParaRPr lang="en-US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 sz="1800" b="0" i="0" u="none" strike="noStrike">
                <a:solidFill>
                  <a:srgbClr val="404040"/>
                </a:solidFill>
                <a:effectLst/>
                <a:latin typeface="inhérit"/>
              </a:rPr>
              <a:t>Une Vision stratégique pour 2042;</a:t>
            </a:r>
            <a:r>
              <a:rPr lang="en-US" sz="1800" b="0" i="0">
                <a:solidFill>
                  <a:srgbClr val="000000"/>
                </a:solidFill>
                <a:effectLst/>
                <a:latin typeface="inhéri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>
                <a:solidFill>
                  <a:srgbClr val="404040"/>
                </a:solidFill>
                <a:latin typeface="inhérit"/>
              </a:rPr>
              <a:t>Un</a:t>
            </a:r>
            <a:r>
              <a:rPr lang="fr-CA" sz="1800" b="0" i="0" u="none" strike="noStrike">
                <a:solidFill>
                  <a:srgbClr val="404040"/>
                </a:solidFill>
                <a:effectLst/>
                <a:latin typeface="inhérit"/>
              </a:rPr>
              <a:t> plan de mise en œuvre 2023-2027;</a:t>
            </a: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>
                <a:solidFill>
                  <a:srgbClr val="404040"/>
                </a:solidFill>
                <a:latin typeface="inhérit"/>
              </a:rPr>
              <a:t>D</a:t>
            </a:r>
            <a:r>
              <a:rPr lang="fr-CA" sz="1800" b="0" i="0" u="none" strike="noStrike">
                <a:solidFill>
                  <a:srgbClr val="404040"/>
                </a:solidFill>
                <a:effectLst/>
                <a:latin typeface="inhérit"/>
              </a:rPr>
              <a:t>es mesures stratégiques;</a:t>
            </a: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>
                <a:solidFill>
                  <a:srgbClr val="404040"/>
                </a:solidFill>
                <a:latin typeface="inhérit"/>
              </a:rPr>
              <a:t>D</a:t>
            </a:r>
            <a:r>
              <a:rPr lang="fr-CA" sz="1800" b="0" i="0" u="none" strike="noStrike">
                <a:solidFill>
                  <a:srgbClr val="404040"/>
                </a:solidFill>
                <a:effectLst/>
                <a:latin typeface="inhérit"/>
              </a:rPr>
              <a:t>es actions regroupées;</a:t>
            </a: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>
                <a:solidFill>
                  <a:srgbClr val="404040"/>
                </a:solidFill>
                <a:latin typeface="inhérit"/>
              </a:rPr>
              <a:t>9 nouvelles obligations</a:t>
            </a:r>
            <a:r>
              <a:rPr lang="fr-CA" sz="1800" b="0" i="0" u="none" strike="noStrike">
                <a:solidFill>
                  <a:srgbClr val="404040"/>
                </a:solidFill>
                <a:effectLst/>
                <a:latin typeface="inhérit"/>
              </a:rPr>
              <a:t>;</a:t>
            </a:r>
            <a:r>
              <a:rPr lang="en-US" sz="1800" b="0" i="0">
                <a:solidFill>
                  <a:srgbClr val="000000"/>
                </a:solidFill>
                <a:effectLst/>
                <a:latin typeface="inhéri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 sz="1800" b="0" i="0" u="none" strike="noStrike">
                <a:solidFill>
                  <a:srgbClr val="404040"/>
                </a:solidFill>
                <a:effectLst/>
                <a:latin typeface="inhérit"/>
              </a:rPr>
              <a:t>Entrée en vigueur des OGAT, le 1er décembre 2024;</a:t>
            </a:r>
            <a:r>
              <a:rPr lang="en-US" sz="1800" b="0" i="0">
                <a:solidFill>
                  <a:srgbClr val="000000"/>
                </a:solidFill>
                <a:effectLst/>
                <a:latin typeface="inhérit"/>
              </a:rPr>
              <a:t>​</a:t>
            </a: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inhérit"/>
            </a:endParaRPr>
          </a:p>
          <a:p>
            <a:pPr algn="l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 sz="1800" b="0" i="0" u="none" strike="noStrike">
                <a:solidFill>
                  <a:srgbClr val="404040"/>
                </a:solidFill>
                <a:effectLst/>
                <a:latin typeface="inhérit"/>
              </a:rPr>
              <a:t>Délai de 3 ans pour intégrer les 9 nouvelles OGAT aux Schémas d’aménagement et de développement (SAD) des MRC du Québec.</a:t>
            </a:r>
            <a:r>
              <a:rPr lang="en-US" sz="1800" b="0" i="0">
                <a:solidFill>
                  <a:srgbClr val="000000"/>
                </a:solidFill>
                <a:effectLst/>
                <a:latin typeface="inhéri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inhérit"/>
            </a:endParaRPr>
          </a:p>
          <a:p>
            <a:endParaRPr lang="fr-CA"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406672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852A7F2-2FA9-C81A-14FB-7E491099C0E8}"/>
              </a:ext>
            </a:extLst>
          </p:cNvPr>
          <p:cNvSpPr txBox="1"/>
          <p:nvPr/>
        </p:nvSpPr>
        <p:spPr>
          <a:xfrm>
            <a:off x="5072063" y="2493806"/>
            <a:ext cx="6094638" cy="38369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CA" sz="1800" b="1" i="0">
                <a:solidFill>
                  <a:srgbClr val="262626"/>
                </a:solidFill>
                <a:effectLst/>
                <a:latin typeface="inhérit"/>
              </a:rPr>
              <a:t>Orientation 2</a:t>
            </a:r>
            <a:r>
              <a:rPr lang="fr-CA" sz="1800" b="1" i="0" u="none" strike="noStrike">
                <a:solidFill>
                  <a:srgbClr val="262626"/>
                </a:solidFill>
                <a:effectLst/>
                <a:latin typeface="inhérit"/>
              </a:rPr>
              <a:t> </a:t>
            </a:r>
            <a:r>
              <a:rPr lang="fr-CA" sz="1800" b="0" i="0" u="none" strike="noStrike">
                <a:solidFill>
                  <a:srgbClr val="262626"/>
                </a:solidFill>
                <a:effectLst/>
                <a:latin typeface="inhérit"/>
              </a:rPr>
              <a:t>: </a:t>
            </a:r>
            <a:r>
              <a:rPr lang="fr-CA" sz="1800" b="1" i="1" strike="noStrike">
                <a:solidFill>
                  <a:srgbClr val="262626"/>
                </a:solidFill>
                <a:effectLst/>
                <a:latin typeface="inhérit"/>
              </a:rPr>
              <a:t>Assurer la conservation des écosystèmes et miser sur une gestion durable et intégrée des ressources en eau</a:t>
            </a:r>
            <a:r>
              <a:rPr lang="fr-CA" sz="1800" b="1" i="1" u="none" strike="noStrike">
                <a:solidFill>
                  <a:srgbClr val="262626"/>
                </a:solidFill>
                <a:effectLst/>
                <a:latin typeface="inhérit"/>
              </a:rPr>
              <a:t>. (OGAT)</a:t>
            </a:r>
          </a:p>
          <a:p>
            <a:pPr algn="just"/>
            <a:endParaRPr lang="fr-CA" sz="1800" b="1" i="0" u="none" strike="noStrike">
              <a:solidFill>
                <a:srgbClr val="262626"/>
              </a:solidFill>
              <a:effectLst/>
              <a:latin typeface="inhérit"/>
            </a:endParaRPr>
          </a:p>
          <a:p>
            <a:pPr algn="just" rtl="0" fontAlgn="base">
              <a:lnSpc>
                <a:spcPts val="2025"/>
              </a:lnSpc>
              <a:buFont typeface="Arial" panose="020B0604020202020204" pitchFamily="34" charset="0"/>
              <a:buChar char="•"/>
            </a:pPr>
            <a:r>
              <a:rPr lang="fr-CA" sz="1800" b="1" i="0" u="none" strike="noStrike">
                <a:solidFill>
                  <a:srgbClr val="404040"/>
                </a:solidFill>
                <a:effectLst/>
                <a:latin typeface="inhérit"/>
              </a:rPr>
              <a:t>Objectif 2.3 : Assurer la pérennité et la protection des ressources en eau par une gestion intégrée :</a:t>
            </a:r>
            <a:r>
              <a:rPr lang="en-US" sz="1800" b="0" i="0">
                <a:solidFill>
                  <a:srgbClr val="000000"/>
                </a:solidFill>
                <a:effectLst/>
                <a:latin typeface="inhéri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inhérit"/>
            </a:endParaRPr>
          </a:p>
          <a:p>
            <a:pPr algn="just" rtl="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CA" sz="1200" b="0" i="0" u="none" strike="noStrike">
                <a:solidFill>
                  <a:srgbClr val="404040"/>
                </a:solidFill>
                <a:effectLst/>
                <a:latin typeface="inhérit"/>
              </a:rPr>
              <a:t>Attente 2.3.1 : Identifier les sites de prélèvement d’eau potable ainsi que les aires de protection;</a:t>
            </a:r>
            <a:r>
              <a:rPr lang="en-US" sz="1200" b="0" i="0">
                <a:solidFill>
                  <a:srgbClr val="000000"/>
                </a:solidFill>
                <a:effectLst/>
                <a:latin typeface="inhérit"/>
              </a:rPr>
              <a:t>​</a:t>
            </a:r>
          </a:p>
          <a:p>
            <a:pPr algn="just" rtl="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CA" sz="1400" b="1" i="0" u="none" strike="noStrike">
                <a:solidFill>
                  <a:srgbClr val="404040"/>
                </a:solidFill>
                <a:effectLst/>
                <a:latin typeface="inhérit"/>
              </a:rPr>
              <a:t>Attente 2.3.2 </a:t>
            </a:r>
            <a:r>
              <a:rPr lang="fr-CA" sz="1400" b="1" i="0" u="sng" strike="noStrike">
                <a:solidFill>
                  <a:srgbClr val="404040"/>
                </a:solidFill>
                <a:effectLst/>
                <a:latin typeface="inhérit"/>
              </a:rPr>
              <a:t>: </a:t>
            </a:r>
            <a:r>
              <a:rPr lang="fr-CA" sz="1400" b="1" i="0" strike="noStrike">
                <a:solidFill>
                  <a:srgbClr val="404040"/>
                </a:solidFill>
                <a:effectLst/>
                <a:latin typeface="inhérit"/>
              </a:rPr>
              <a:t>Prendre en compte le contenu des plans directeurs de l’eau et des plans de gestion intégrée régionaux qui ont une incidence sur la planification territoriale</a:t>
            </a:r>
            <a:r>
              <a:rPr lang="fr-CA" sz="1400" b="1" i="0" u="none" strike="noStrike">
                <a:solidFill>
                  <a:srgbClr val="404040"/>
                </a:solidFill>
                <a:effectLst/>
                <a:latin typeface="inhérit"/>
              </a:rPr>
              <a:t>;</a:t>
            </a:r>
            <a:r>
              <a:rPr lang="fr-CA" sz="1400" b="1" i="0">
                <a:solidFill>
                  <a:srgbClr val="000000"/>
                </a:solidFill>
                <a:effectLst/>
                <a:latin typeface="inhérit"/>
              </a:rPr>
              <a:t>​</a:t>
            </a:r>
          </a:p>
          <a:p>
            <a:pPr algn="just" rtl="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fr-CA" sz="1200" b="0" i="0">
              <a:solidFill>
                <a:srgbClr val="000000"/>
              </a:solidFill>
              <a:effectLst/>
              <a:latin typeface="inhérit"/>
            </a:endParaRPr>
          </a:p>
          <a:p>
            <a:pPr algn="just" rtl="0" fontAlgn="base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CA" sz="1600" b="1" i="0" u="none" strike="noStrike">
                <a:solidFill>
                  <a:srgbClr val="404040"/>
                </a:solidFill>
                <a:effectLst/>
                <a:latin typeface="inhérit"/>
              </a:rPr>
              <a:t>Attente 2.3.3 : </a:t>
            </a:r>
            <a:r>
              <a:rPr lang="fr-CA" sz="1600" b="1" i="0" u="sng" strike="noStrike">
                <a:solidFill>
                  <a:srgbClr val="404040"/>
                </a:solidFill>
                <a:effectLst/>
                <a:latin typeface="inhérit"/>
              </a:rPr>
              <a:t>Prendre les moyens pour préserver les ressources en eau;</a:t>
            </a:r>
            <a:r>
              <a:rPr lang="en-US" sz="1600" b="1" i="0" u="sng">
                <a:solidFill>
                  <a:srgbClr val="000000"/>
                </a:solidFill>
                <a:effectLst/>
                <a:latin typeface="inhérit"/>
              </a:rPr>
              <a:t>​</a:t>
            </a:r>
          </a:p>
          <a:p>
            <a:endParaRPr lang="fr-CA"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29566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36CD600-BDF5-4E99-6404-2E7FC322A50A}"/>
              </a:ext>
            </a:extLst>
          </p:cNvPr>
          <p:cNvSpPr txBox="1"/>
          <p:nvPr/>
        </p:nvSpPr>
        <p:spPr>
          <a:xfrm>
            <a:off x="4835298" y="2564466"/>
            <a:ext cx="6094638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sz="2400" b="1">
                <a:latin typeface="inhérit"/>
              </a:rPr>
              <a:t>PAPINEAUVILLE EN CHIFFRES 2023</a:t>
            </a:r>
          </a:p>
          <a:p>
            <a:endParaRPr lang="fr-CA" sz="2400">
              <a:latin typeface="inhérit"/>
            </a:endParaRPr>
          </a:p>
          <a:p>
            <a:r>
              <a:rPr lang="fr-CA" sz="2400">
                <a:latin typeface="inhérit"/>
              </a:rPr>
              <a:t>Eau distribuée 	317 litres / personne</a:t>
            </a:r>
          </a:p>
          <a:p>
            <a:r>
              <a:rPr lang="fr-CA" sz="2400">
                <a:latin typeface="inhérit"/>
              </a:rPr>
              <a:t>		(</a:t>
            </a:r>
            <a:r>
              <a:rPr lang="fr-CA">
                <a:latin typeface="inhérit"/>
              </a:rPr>
              <a:t>institutions, commerces et fuites)</a:t>
            </a:r>
          </a:p>
          <a:p>
            <a:endParaRPr lang="fr-CA" sz="2400">
              <a:latin typeface="inhérit"/>
            </a:endParaRPr>
          </a:p>
          <a:p>
            <a:r>
              <a:rPr lang="fr-CA" sz="2400">
                <a:latin typeface="inhérit"/>
              </a:rPr>
              <a:t>Eau consommée 	200 litres/ personne</a:t>
            </a:r>
          </a:p>
          <a:p>
            <a:r>
              <a:rPr lang="fr-CA">
                <a:latin typeface="inhérit"/>
              </a:rPr>
              <a:t>		 (résidentiel-estimé)</a:t>
            </a:r>
          </a:p>
          <a:p>
            <a:endParaRPr lang="fr-CA" sz="2400">
              <a:latin typeface="inhérit"/>
            </a:endParaRPr>
          </a:p>
          <a:p>
            <a:r>
              <a:rPr lang="fr-CA" sz="2400">
                <a:latin typeface="inhérit"/>
              </a:rPr>
              <a:t>Longueur du réseau 	58,150 km</a:t>
            </a:r>
            <a:r>
              <a:rPr kumimoji="0" lang="fr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éri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érit"/>
                <a:ea typeface="Calibri" panose="020F0502020204030204" pitchFamily="34" charset="0"/>
                <a:cs typeface="Times New Roman" panose="02020603050405020304" pitchFamily="18" charset="0"/>
              </a:rPr>
              <a:t>jour58,150 </a:t>
            </a: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hérit"/>
            </a:endParaRPr>
          </a:p>
          <a:p>
            <a:endParaRPr lang="fr-CA"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203360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94943A-AD7F-0DA3-004D-9C92A43A0789}"/>
              </a:ext>
            </a:extLst>
          </p:cNvPr>
          <p:cNvSpPr txBox="1"/>
          <p:nvPr/>
        </p:nvSpPr>
        <p:spPr>
          <a:xfrm>
            <a:off x="5333321" y="3003459"/>
            <a:ext cx="6094638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000" b="1">
                <a:latin typeface="inhérit"/>
              </a:rPr>
              <a:t>Nombre de compteurs d’eau actuel en fonction:</a:t>
            </a:r>
          </a:p>
          <a:p>
            <a:endParaRPr lang="fr-FR" sz="2000" b="1">
              <a:latin typeface="inhérit"/>
            </a:endParaRPr>
          </a:p>
          <a:p>
            <a:r>
              <a:rPr lang="fr-FR" sz="2000" i="0" u="none" strike="noStrike" kern="1200">
                <a:solidFill>
                  <a:srgbClr val="000000"/>
                </a:solidFill>
                <a:effectLst/>
                <a:latin typeface="inhérit"/>
              </a:rPr>
              <a:t>Com</a:t>
            </a:r>
            <a:r>
              <a:rPr lang="fr-CA" sz="2000" b="0" i="0" u="none" strike="noStrike" kern="1200" err="1">
                <a:solidFill>
                  <a:srgbClr val="000000"/>
                </a:solidFill>
                <a:effectLst/>
                <a:latin typeface="inhérit"/>
              </a:rPr>
              <a:t>merces</a:t>
            </a:r>
            <a:r>
              <a:rPr lang="fr-CA" sz="2000" b="0" i="0" u="none" strike="noStrike" kern="1200">
                <a:solidFill>
                  <a:srgbClr val="000000"/>
                </a:solidFill>
                <a:effectLst/>
                <a:latin typeface="inhérit"/>
              </a:rPr>
              <a:t>	84/90</a:t>
            </a:r>
            <a:r>
              <a:rPr lang="fr-CA" sz="2000">
                <a:solidFill>
                  <a:srgbClr val="000000"/>
                </a:solidFill>
                <a:latin typeface="inhérit"/>
              </a:rPr>
              <a:t> ( </a:t>
            </a:r>
            <a:r>
              <a:rPr lang="fr-CA" sz="2000" b="0" i="0" u="none" strike="noStrike" kern="1200">
                <a:solidFill>
                  <a:srgbClr val="000000"/>
                </a:solidFill>
                <a:effectLst/>
                <a:latin typeface="inhérit"/>
              </a:rPr>
              <a:t>93 %)</a:t>
            </a:r>
          </a:p>
          <a:p>
            <a:pPr marL="0" rtl="0" eaLnBrk="1" fontAlgn="t" latinLnBrk="0" hangingPunct="1"/>
            <a:r>
              <a:rPr lang="fr-CA" sz="2000">
                <a:solidFill>
                  <a:srgbClr val="000000"/>
                </a:solidFill>
                <a:latin typeface="inhérit"/>
              </a:rPr>
              <a:t>Résidences	105/934	(11,25%)</a:t>
            </a:r>
            <a:endParaRPr lang="fr-CA" sz="2000" b="0" i="0" u="none" strike="noStrike">
              <a:effectLst/>
              <a:latin typeface="inhérit"/>
            </a:endParaRPr>
          </a:p>
          <a:p>
            <a:pPr marL="0" algn="l" rtl="0" eaLnBrk="1" fontAlgn="t" latinLnBrk="0" hangingPunct="1"/>
            <a:endParaRPr lang="fr-CA" sz="2000" b="0" i="0" u="none" strike="noStrike" kern="1200">
              <a:solidFill>
                <a:srgbClr val="000000"/>
              </a:solidFill>
              <a:effectLst/>
              <a:latin typeface="inhérit"/>
            </a:endParaRPr>
          </a:p>
          <a:p>
            <a:pPr fontAlgn="t"/>
            <a:r>
              <a:rPr lang="fr-CA" sz="2000">
                <a:solidFill>
                  <a:srgbClr val="000000"/>
                </a:solidFill>
                <a:latin typeface="inhérit"/>
              </a:rPr>
              <a:t>Estimation: </a:t>
            </a:r>
            <a:r>
              <a:rPr lang="fr-CA" sz="2000" b="0" i="0" u="none" strike="noStrike" kern="1200">
                <a:solidFill>
                  <a:srgbClr val="000000"/>
                </a:solidFill>
                <a:effectLst/>
                <a:latin typeface="inhérit"/>
              </a:rPr>
              <a:t>934 portes X 2,3 pers./porte = 2150 utilisateurs</a:t>
            </a:r>
            <a:r>
              <a:rPr lang="fr-CA" sz="2000">
                <a:solidFill>
                  <a:srgbClr val="000000"/>
                </a:solidFill>
                <a:latin typeface="inhérit"/>
              </a:rPr>
              <a:t>/consommateurs</a:t>
            </a:r>
            <a:r>
              <a:rPr lang="fr-CA" sz="2000" b="0" i="0" u="none" strike="noStrike" kern="1200">
                <a:solidFill>
                  <a:srgbClr val="000000"/>
                </a:solidFill>
                <a:effectLst/>
                <a:latin typeface="inhérit"/>
              </a:rPr>
              <a:t> </a:t>
            </a:r>
            <a:r>
              <a:rPr lang="fr-CA" sz="2000">
                <a:solidFill>
                  <a:srgbClr val="000000"/>
                </a:solidFill>
                <a:latin typeface="inhérit"/>
              </a:rPr>
              <a:t>(</a:t>
            </a:r>
            <a:r>
              <a:rPr lang="fr-CA" sz="2000" err="1">
                <a:solidFill>
                  <a:srgbClr val="000000"/>
                </a:solidFill>
                <a:latin typeface="inhérit"/>
              </a:rPr>
              <a:t>trices</a:t>
            </a:r>
            <a:r>
              <a:rPr lang="fr-CA" sz="2000">
                <a:solidFill>
                  <a:srgbClr val="000000"/>
                </a:solidFill>
                <a:latin typeface="inhérit"/>
              </a:rPr>
              <a:t>) </a:t>
            </a:r>
            <a:endParaRPr lang="fr-CA" sz="2000" b="0" i="0" u="none" strike="noStrike">
              <a:effectLst/>
              <a:latin typeface="inhérit"/>
            </a:endParaRPr>
          </a:p>
          <a:p>
            <a:endParaRPr lang="fr-FR" sz="2400" b="1">
              <a:latin typeface="inhérit"/>
            </a:endParaRPr>
          </a:p>
        </p:txBody>
      </p:sp>
    </p:spTree>
    <p:extLst>
      <p:ext uri="{BB962C8B-B14F-4D97-AF65-F5344CB8AC3E}">
        <p14:creationId xmlns:p14="http://schemas.microsoft.com/office/powerpoint/2010/main" val="195139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5E3C5D9-27BE-E357-FC0E-8583C7E56E53}"/>
              </a:ext>
            </a:extLst>
          </p:cNvPr>
          <p:cNvSpPr txBox="1"/>
          <p:nvPr/>
        </p:nvSpPr>
        <p:spPr>
          <a:xfrm>
            <a:off x="4724400" y="3200400"/>
            <a:ext cx="652100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Répartition </a:t>
            </a:r>
            <a:r>
              <a:rPr lang="en-US" b="1" err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moyenne</a:t>
            </a:r>
            <a:r>
              <a:rPr lang="en-US" b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 de la </a:t>
            </a:r>
            <a:r>
              <a:rPr lang="en-US" b="1" err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consommation</a:t>
            </a:r>
            <a:r>
              <a:rPr lang="en-US" b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err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résidentielle</a:t>
            </a:r>
            <a:r>
              <a:rPr lang="en-US" b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b="1" err="1">
                <a:solidFill>
                  <a:srgbClr val="223654"/>
                </a:solidFill>
                <a:latin typeface="Roboto"/>
                <a:ea typeface="Roboto"/>
                <a:cs typeface="Roboto"/>
              </a:rPr>
              <a:t>intérieure</a:t>
            </a:r>
            <a:endParaRPr lang="en-US" b="1">
              <a:solidFill>
                <a:srgbClr val="223654"/>
              </a:solidFill>
              <a:latin typeface="Roboto"/>
              <a:ea typeface="Roboto"/>
              <a:cs typeface="Roboto"/>
            </a:endParaRPr>
          </a:p>
          <a:p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Toilette : 24 %</a:t>
            </a:r>
          </a:p>
          <a:p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Douche : 20 %</a:t>
            </a:r>
          </a:p>
          <a:p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Robinet : 20 %</a:t>
            </a:r>
          </a:p>
          <a:p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Machine à laver : 16 %</a:t>
            </a:r>
          </a:p>
          <a:p>
            <a:r>
              <a:rPr lang="en-US" b="1" err="1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Fuites</a:t>
            </a:r>
            <a:r>
              <a:rPr lang="en-US" b="1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 : 13 %</a:t>
            </a:r>
          </a:p>
          <a:p>
            <a:r>
              <a:rPr lang="en-US" err="1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Autres</a:t>
            </a:r>
            <a:r>
              <a:rPr lang="en-US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 : 3 %</a:t>
            </a:r>
          </a:p>
          <a:p>
            <a:r>
              <a:rPr lang="en-US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Bain : 3 %</a:t>
            </a:r>
          </a:p>
          <a:p>
            <a:r>
              <a:rPr lang="en-US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Lave‑</a:t>
            </a:r>
            <a:r>
              <a:rPr lang="en-US" err="1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vaisselle</a:t>
            </a:r>
            <a:r>
              <a:rPr lang="en-US">
                <a:solidFill>
                  <a:srgbClr val="223654"/>
                </a:solidFill>
                <a:latin typeface="Open Sans"/>
                <a:ea typeface="Open Sans"/>
                <a:cs typeface="Open Sans"/>
              </a:rPr>
              <a:t> : 2 %</a:t>
            </a:r>
          </a:p>
        </p:txBody>
      </p:sp>
    </p:spTree>
    <p:extLst>
      <p:ext uri="{BB962C8B-B14F-4D97-AF65-F5344CB8AC3E}">
        <p14:creationId xmlns:p14="http://schemas.microsoft.com/office/powerpoint/2010/main" val="31116801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Grand écran</PresentationFormat>
  <Paragraphs>184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Alice</vt:lpstr>
      <vt:lpstr>Arial</vt:lpstr>
      <vt:lpstr>Calibr</vt:lpstr>
      <vt:lpstr>Calibri</vt:lpstr>
      <vt:lpstr>inherit</vt:lpstr>
      <vt:lpstr>inhérit</vt:lpstr>
      <vt:lpstr>Open Sans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 Tassé</dc:creator>
  <cp:lastModifiedBy>Nadia Faubert</cp:lastModifiedBy>
  <cp:revision>9</cp:revision>
  <dcterms:created xsi:type="dcterms:W3CDTF">2021-02-15T16:36:58Z</dcterms:created>
  <dcterms:modified xsi:type="dcterms:W3CDTF">2025-02-26T20:57:03Z</dcterms:modified>
</cp:coreProperties>
</file>